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0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1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2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13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14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15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16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17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458" r:id="rId2"/>
    <p:sldId id="402" r:id="rId3"/>
    <p:sldId id="443" r:id="rId4"/>
    <p:sldId id="442" r:id="rId5"/>
    <p:sldId id="408" r:id="rId6"/>
    <p:sldId id="407" r:id="rId7"/>
    <p:sldId id="446" r:id="rId8"/>
    <p:sldId id="409" r:id="rId9"/>
    <p:sldId id="413" r:id="rId10"/>
    <p:sldId id="411" r:id="rId11"/>
    <p:sldId id="419" r:id="rId12"/>
    <p:sldId id="429" r:id="rId13"/>
    <p:sldId id="414" r:id="rId14"/>
    <p:sldId id="451" r:id="rId15"/>
    <p:sldId id="448" r:id="rId16"/>
    <p:sldId id="436" r:id="rId17"/>
    <p:sldId id="432" r:id="rId18"/>
    <p:sldId id="434" r:id="rId19"/>
    <p:sldId id="439" r:id="rId20"/>
    <p:sldId id="438" r:id="rId21"/>
    <p:sldId id="459" r:id="rId22"/>
  </p:sldIdLst>
  <p:sldSz cx="9144000" cy="6858000" type="screen4x3"/>
  <p:notesSz cx="7023100" cy="9309100"/>
  <p:custDataLst>
    <p:tags r:id="rId2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2F8F5E2-686E-B344-BDB0-ADEEECDCD2C5}">
          <p14:sldIdLst>
            <p14:sldId id="458"/>
            <p14:sldId id="402"/>
            <p14:sldId id="443"/>
            <p14:sldId id="442"/>
            <p14:sldId id="408"/>
            <p14:sldId id="407"/>
            <p14:sldId id="446"/>
            <p14:sldId id="409"/>
            <p14:sldId id="413"/>
            <p14:sldId id="411"/>
            <p14:sldId id="419"/>
            <p14:sldId id="429"/>
            <p14:sldId id="414"/>
            <p14:sldId id="451"/>
            <p14:sldId id="448"/>
            <p14:sldId id="436"/>
            <p14:sldId id="432"/>
            <p14:sldId id="434"/>
            <p14:sldId id="439"/>
            <p14:sldId id="438"/>
            <p14:sldId id="459"/>
          </p14:sldIdLst>
        </p14:section>
        <p14:section name="Untitled Section" id="{98AC0D39-237D-DF4B-8360-D8578A1B8AE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hiddenSlides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4061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82" autoAdjust="0"/>
    <p:restoredTop sz="77740" autoAdjust="0"/>
  </p:normalViewPr>
  <p:slideViewPr>
    <p:cSldViewPr>
      <p:cViewPr>
        <p:scale>
          <a:sx n="75" d="100"/>
          <a:sy n="75" d="100"/>
        </p:scale>
        <p:origin x="408" y="1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6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handoutMaster" Target="handoutMasters/handoutMaster1.xml"/><Relationship Id="rId25" Type="http://schemas.openxmlformats.org/officeDocument/2006/relationships/tags" Target="tags/tag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6DC067-A098-4E1A-8561-5CC4B3940E90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02CFCBBB-2C86-4EAD-80ED-246C1DC8FC19}">
      <dgm:prSet phldrT="[Text]" custT="1"/>
      <dgm:spPr/>
      <dgm:t>
        <a:bodyPr/>
        <a:lstStyle/>
        <a:p>
          <a:r>
            <a:rPr lang="en-US" sz="2800" dirty="0" smtClean="0"/>
            <a:t>Trait theories</a:t>
          </a:r>
          <a:endParaRPr lang="en-US" sz="2800" dirty="0"/>
        </a:p>
      </dgm:t>
    </dgm:pt>
    <dgm:pt modelId="{FA3A5AD9-0D7A-49E1-BA04-4ECC6ACE3B4F}" type="parTrans" cxnId="{3095FD5B-8202-452D-A5D3-E15392256DCC}">
      <dgm:prSet/>
      <dgm:spPr/>
      <dgm:t>
        <a:bodyPr/>
        <a:lstStyle/>
        <a:p>
          <a:endParaRPr lang="en-US" sz="2000"/>
        </a:p>
      </dgm:t>
    </dgm:pt>
    <dgm:pt modelId="{63AC7313-58D5-4BF3-81D7-468B458344E6}" type="sibTrans" cxnId="{3095FD5B-8202-452D-A5D3-E15392256DCC}">
      <dgm:prSet/>
      <dgm:spPr/>
      <dgm:t>
        <a:bodyPr/>
        <a:lstStyle/>
        <a:p>
          <a:endParaRPr lang="en-US" sz="2000"/>
        </a:p>
      </dgm:t>
    </dgm:pt>
    <dgm:pt modelId="{C4D57BB9-8E72-42EC-B254-D64360B47568}">
      <dgm:prSet phldrT="[Text]" custT="1"/>
      <dgm:spPr/>
      <dgm:t>
        <a:bodyPr/>
        <a:lstStyle/>
        <a:p>
          <a:r>
            <a:rPr lang="en-US" sz="2800" dirty="0" smtClean="0"/>
            <a:t>Skills vs. Behavioral theories</a:t>
          </a:r>
          <a:endParaRPr lang="en-US" sz="2800" dirty="0"/>
        </a:p>
      </dgm:t>
    </dgm:pt>
    <dgm:pt modelId="{9C6DD6BB-04D1-49E4-A54B-D6504357683F}" type="parTrans" cxnId="{D2EA5898-0B0D-4A51-8161-D26FA7EE38F3}">
      <dgm:prSet/>
      <dgm:spPr/>
      <dgm:t>
        <a:bodyPr/>
        <a:lstStyle/>
        <a:p>
          <a:endParaRPr lang="en-US" sz="2000"/>
        </a:p>
      </dgm:t>
    </dgm:pt>
    <dgm:pt modelId="{259E6910-11F3-40BE-A60E-471FCA333D91}" type="sibTrans" cxnId="{D2EA5898-0B0D-4A51-8161-D26FA7EE38F3}">
      <dgm:prSet/>
      <dgm:spPr/>
      <dgm:t>
        <a:bodyPr/>
        <a:lstStyle/>
        <a:p>
          <a:endParaRPr lang="en-US" sz="2000"/>
        </a:p>
      </dgm:t>
    </dgm:pt>
    <dgm:pt modelId="{41E7EC8B-745F-492F-8C05-63866524C3EA}">
      <dgm:prSet phldrT="[Text]" custT="1"/>
      <dgm:spPr/>
      <dgm:t>
        <a:bodyPr/>
        <a:lstStyle/>
        <a:p>
          <a:r>
            <a:rPr lang="en-US" sz="2800" dirty="0" smtClean="0"/>
            <a:t>Contingency theories</a:t>
          </a:r>
          <a:endParaRPr lang="en-US" sz="2800" dirty="0"/>
        </a:p>
      </dgm:t>
    </dgm:pt>
    <dgm:pt modelId="{2C8B273C-7875-4283-9D27-D0A6E36F5348}" type="parTrans" cxnId="{735EE498-4891-4232-94AE-D58AFB629C5A}">
      <dgm:prSet/>
      <dgm:spPr/>
      <dgm:t>
        <a:bodyPr/>
        <a:lstStyle/>
        <a:p>
          <a:endParaRPr lang="en-US" sz="2000"/>
        </a:p>
      </dgm:t>
    </dgm:pt>
    <dgm:pt modelId="{F7DB05F1-50ED-4383-8EA0-F90F8974727A}" type="sibTrans" cxnId="{735EE498-4891-4232-94AE-D58AFB629C5A}">
      <dgm:prSet/>
      <dgm:spPr/>
      <dgm:t>
        <a:bodyPr/>
        <a:lstStyle/>
        <a:p>
          <a:endParaRPr lang="en-US" sz="2000"/>
        </a:p>
      </dgm:t>
    </dgm:pt>
    <dgm:pt modelId="{96945641-E750-42CA-A9F6-975E1571F3CD}" type="pres">
      <dgm:prSet presAssocID="{C06DC067-A098-4E1A-8561-5CC4B3940E90}" presName="Name0" presStyleCnt="0">
        <dgm:presLayoutVars>
          <dgm:dir/>
          <dgm:animLvl val="lvl"/>
          <dgm:resizeHandles val="exact"/>
        </dgm:presLayoutVars>
      </dgm:prSet>
      <dgm:spPr/>
    </dgm:pt>
    <dgm:pt modelId="{544CA3BC-B92C-43BC-83CA-AAD0141ECC66}" type="pres">
      <dgm:prSet presAssocID="{02CFCBBB-2C86-4EAD-80ED-246C1DC8FC19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A83383-C809-4EA6-8B29-54D3FDF94A23}" type="pres">
      <dgm:prSet presAssocID="{63AC7313-58D5-4BF3-81D7-468B458344E6}" presName="parTxOnlySpace" presStyleCnt="0"/>
      <dgm:spPr/>
    </dgm:pt>
    <dgm:pt modelId="{EE642463-887E-4532-A832-85B7FCA4659A}" type="pres">
      <dgm:prSet presAssocID="{C4D57BB9-8E72-42EC-B254-D64360B47568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F58744-7287-4D24-A8B4-314A0D13267E}" type="pres">
      <dgm:prSet presAssocID="{259E6910-11F3-40BE-A60E-471FCA333D91}" presName="parTxOnlySpace" presStyleCnt="0"/>
      <dgm:spPr/>
    </dgm:pt>
    <dgm:pt modelId="{07DF3EFB-6B31-417F-98CC-4E092A866E3A}" type="pres">
      <dgm:prSet presAssocID="{41E7EC8B-745F-492F-8C05-63866524C3EA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095FD5B-8202-452D-A5D3-E15392256DCC}" srcId="{C06DC067-A098-4E1A-8561-5CC4B3940E90}" destId="{02CFCBBB-2C86-4EAD-80ED-246C1DC8FC19}" srcOrd="0" destOrd="0" parTransId="{FA3A5AD9-0D7A-49E1-BA04-4ECC6ACE3B4F}" sibTransId="{63AC7313-58D5-4BF3-81D7-468B458344E6}"/>
    <dgm:cxn modelId="{BD62FD92-DB0E-574E-A07A-B415F7D6A73C}" type="presOf" srcId="{02CFCBBB-2C86-4EAD-80ED-246C1DC8FC19}" destId="{544CA3BC-B92C-43BC-83CA-AAD0141ECC66}" srcOrd="0" destOrd="0" presId="urn:microsoft.com/office/officeart/2005/8/layout/chevron1"/>
    <dgm:cxn modelId="{735EE498-4891-4232-94AE-D58AFB629C5A}" srcId="{C06DC067-A098-4E1A-8561-5CC4B3940E90}" destId="{41E7EC8B-745F-492F-8C05-63866524C3EA}" srcOrd="2" destOrd="0" parTransId="{2C8B273C-7875-4283-9D27-D0A6E36F5348}" sibTransId="{F7DB05F1-50ED-4383-8EA0-F90F8974727A}"/>
    <dgm:cxn modelId="{9FF8DEF4-2D0F-2442-A95A-9AF1A3B50648}" type="presOf" srcId="{41E7EC8B-745F-492F-8C05-63866524C3EA}" destId="{07DF3EFB-6B31-417F-98CC-4E092A866E3A}" srcOrd="0" destOrd="0" presId="urn:microsoft.com/office/officeart/2005/8/layout/chevron1"/>
    <dgm:cxn modelId="{D2EA5898-0B0D-4A51-8161-D26FA7EE38F3}" srcId="{C06DC067-A098-4E1A-8561-5CC4B3940E90}" destId="{C4D57BB9-8E72-42EC-B254-D64360B47568}" srcOrd="1" destOrd="0" parTransId="{9C6DD6BB-04D1-49E4-A54B-D6504357683F}" sibTransId="{259E6910-11F3-40BE-A60E-471FCA333D91}"/>
    <dgm:cxn modelId="{662C0115-C9EF-D643-9411-1BF217A9149C}" type="presOf" srcId="{C06DC067-A098-4E1A-8561-5CC4B3940E90}" destId="{96945641-E750-42CA-A9F6-975E1571F3CD}" srcOrd="0" destOrd="0" presId="urn:microsoft.com/office/officeart/2005/8/layout/chevron1"/>
    <dgm:cxn modelId="{4DF72833-960E-4541-A79A-8B61773F3331}" type="presOf" srcId="{C4D57BB9-8E72-42EC-B254-D64360B47568}" destId="{EE642463-887E-4532-A832-85B7FCA4659A}" srcOrd="0" destOrd="0" presId="urn:microsoft.com/office/officeart/2005/8/layout/chevron1"/>
    <dgm:cxn modelId="{ED3EB420-4133-CF43-AB17-B58CDE0A613A}" type="presParOf" srcId="{96945641-E750-42CA-A9F6-975E1571F3CD}" destId="{544CA3BC-B92C-43BC-83CA-AAD0141ECC66}" srcOrd="0" destOrd="0" presId="urn:microsoft.com/office/officeart/2005/8/layout/chevron1"/>
    <dgm:cxn modelId="{3176180A-A173-1940-8D57-23838355BE64}" type="presParOf" srcId="{96945641-E750-42CA-A9F6-975E1571F3CD}" destId="{EAA83383-C809-4EA6-8B29-54D3FDF94A23}" srcOrd="1" destOrd="0" presId="urn:microsoft.com/office/officeart/2005/8/layout/chevron1"/>
    <dgm:cxn modelId="{41FE4BFD-2917-EC45-A91A-FE80CFA45A67}" type="presParOf" srcId="{96945641-E750-42CA-A9F6-975E1571F3CD}" destId="{EE642463-887E-4532-A832-85B7FCA4659A}" srcOrd="2" destOrd="0" presId="urn:microsoft.com/office/officeart/2005/8/layout/chevron1"/>
    <dgm:cxn modelId="{8C267FA2-2B98-BC40-9186-922CCFD8B04C}" type="presParOf" srcId="{96945641-E750-42CA-A9F6-975E1571F3CD}" destId="{69F58744-7287-4D24-A8B4-314A0D13267E}" srcOrd="3" destOrd="0" presId="urn:microsoft.com/office/officeart/2005/8/layout/chevron1"/>
    <dgm:cxn modelId="{FE5FE0F7-B82A-C043-8183-0EBFFCAB0043}" type="presParOf" srcId="{96945641-E750-42CA-A9F6-975E1571F3CD}" destId="{07DF3EFB-6B31-417F-98CC-4E092A866E3A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475209E-3D6E-4283-B661-BCF1B5E57D4A}" type="doc">
      <dgm:prSet loTypeId="urn:microsoft.com/office/officeart/2005/8/layout/vList2" loCatId="list" qsTypeId="urn:microsoft.com/office/officeart/2005/8/quickstyle/simple3" qsCatId="simple" csTypeId="urn:microsoft.com/office/officeart/2005/8/colors/accent3_5" csCatId="accent3" phldr="1"/>
      <dgm:spPr/>
      <dgm:t>
        <a:bodyPr/>
        <a:lstStyle/>
        <a:p>
          <a:endParaRPr lang="en-US"/>
        </a:p>
      </dgm:t>
    </dgm:pt>
    <dgm:pt modelId="{D1EDACE1-D7AE-4616-A7C7-D87E36A2D2DB}">
      <dgm:prSet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algn="ctr" rtl="0"/>
          <a:r>
            <a:rPr lang="en-US" sz="3200" b="1" dirty="0" smtClean="0">
              <a:latin typeface="Calibri"/>
              <a:cs typeface="Calibri"/>
            </a:rPr>
            <a:t>Leadership is the act of influencing others to work toward a goal</a:t>
          </a:r>
          <a:endParaRPr lang="en-US" sz="3200" b="1" dirty="0">
            <a:latin typeface="Calibri"/>
            <a:cs typeface="Calibri"/>
          </a:endParaRPr>
        </a:p>
      </dgm:t>
    </dgm:pt>
    <dgm:pt modelId="{DE8E3EB0-9B71-44D0-892E-8A1F3C63B7CA}" type="parTrans" cxnId="{77B621DD-7F31-41EE-B087-C914CAD106CB}">
      <dgm:prSet/>
      <dgm:spPr/>
      <dgm:t>
        <a:bodyPr/>
        <a:lstStyle/>
        <a:p>
          <a:endParaRPr lang="en-US"/>
        </a:p>
      </dgm:t>
    </dgm:pt>
    <dgm:pt modelId="{7755BAE9-0292-4F8E-A4AD-D9879B998C78}" type="sibTrans" cxnId="{77B621DD-7F31-41EE-B087-C914CAD106CB}">
      <dgm:prSet/>
      <dgm:spPr/>
      <dgm:t>
        <a:bodyPr/>
        <a:lstStyle/>
        <a:p>
          <a:endParaRPr lang="en-US"/>
        </a:p>
      </dgm:t>
    </dgm:pt>
    <dgm:pt modelId="{2B6D1D81-2C94-4F27-8BD3-A1CA5D398522}" type="pres">
      <dgm:prSet presAssocID="{7475209E-3D6E-4283-B661-BCF1B5E57D4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5F2D02F-0386-4C88-8C05-A18F90368AC0}" type="pres">
      <dgm:prSet presAssocID="{D1EDACE1-D7AE-4616-A7C7-D87E36A2D2DB}" presName="parentText" presStyleLbl="node1" presStyleIdx="0" presStyleCnt="1" custScaleY="261923" custLinFactNeighborY="267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6D3D5E6-40B3-AD42-923E-FD9CF7803584}" type="presOf" srcId="{D1EDACE1-D7AE-4616-A7C7-D87E36A2D2DB}" destId="{15F2D02F-0386-4C88-8C05-A18F90368AC0}" srcOrd="0" destOrd="0" presId="urn:microsoft.com/office/officeart/2005/8/layout/vList2"/>
    <dgm:cxn modelId="{77B621DD-7F31-41EE-B087-C914CAD106CB}" srcId="{7475209E-3D6E-4283-B661-BCF1B5E57D4A}" destId="{D1EDACE1-D7AE-4616-A7C7-D87E36A2D2DB}" srcOrd="0" destOrd="0" parTransId="{DE8E3EB0-9B71-44D0-892E-8A1F3C63B7CA}" sibTransId="{7755BAE9-0292-4F8E-A4AD-D9879B998C78}"/>
    <dgm:cxn modelId="{F0CBDCE6-AAB4-824D-82C0-93E76BF67725}" type="presOf" srcId="{7475209E-3D6E-4283-B661-BCF1B5E57D4A}" destId="{2B6D1D81-2C94-4F27-8BD3-A1CA5D398522}" srcOrd="0" destOrd="0" presId="urn:microsoft.com/office/officeart/2005/8/layout/vList2"/>
    <dgm:cxn modelId="{925C0A45-24A5-954D-818C-83AF0C3A34A4}" type="presParOf" srcId="{2B6D1D81-2C94-4F27-8BD3-A1CA5D398522}" destId="{15F2D02F-0386-4C88-8C05-A18F90368AC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5A9DA7F-1626-46A6-AE81-9716828BEAE0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76C1ACC-654F-4793-9FE7-327FDF7F2C7D}">
      <dgm:prSet/>
      <dgm:spPr/>
      <dgm:t>
        <a:bodyPr/>
        <a:lstStyle/>
        <a:p>
          <a:pPr rtl="0"/>
          <a:r>
            <a:rPr lang="en-US" b="1" dirty="0" smtClean="0">
              <a:latin typeface="Calibri"/>
              <a:cs typeface="Calibri"/>
            </a:rPr>
            <a:t>Formal leaders </a:t>
          </a:r>
          <a:r>
            <a:rPr lang="en-US" dirty="0" smtClean="0">
              <a:latin typeface="Calibri"/>
              <a:cs typeface="Calibri"/>
            </a:rPr>
            <a:t>hold a </a:t>
          </a:r>
          <a:r>
            <a:rPr lang="en-US" u="sng" dirty="0" smtClean="0">
              <a:latin typeface="Calibri"/>
              <a:cs typeface="Calibri"/>
            </a:rPr>
            <a:t>position of authority</a:t>
          </a:r>
          <a:r>
            <a:rPr lang="en-US" u="none" dirty="0" smtClean="0">
              <a:latin typeface="Calibri"/>
              <a:cs typeface="Calibri"/>
            </a:rPr>
            <a:t> </a:t>
          </a:r>
        </a:p>
      </dgm:t>
    </dgm:pt>
    <dgm:pt modelId="{D51302E2-E772-4313-B591-BB2E19A5E715}" type="parTrans" cxnId="{11A445D1-072F-4058-ADAE-54A3DA68904E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2DCF1710-BE0C-4FB9-B510-AEB9263EC86C}" type="sibTrans" cxnId="{11A445D1-072F-4058-ADAE-54A3DA68904E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D1BBE8E0-89EC-4E4C-8B29-27ABFB50909E}">
      <dgm:prSet/>
      <dgm:spPr/>
      <dgm:t>
        <a:bodyPr/>
        <a:lstStyle/>
        <a:p>
          <a:pPr rtl="0"/>
          <a:r>
            <a:rPr lang="en-US" u="none" dirty="0" smtClean="0">
              <a:latin typeface="Calibri"/>
              <a:cs typeface="Calibri"/>
            </a:rPr>
            <a:t>U</a:t>
          </a:r>
          <a:r>
            <a:rPr lang="en-US" dirty="0" smtClean="0">
              <a:latin typeface="Calibri"/>
              <a:cs typeface="Calibri"/>
            </a:rPr>
            <a:t>tilize their position and their personal power to influence others</a:t>
          </a:r>
          <a:endParaRPr lang="en-US" u="none" dirty="0" smtClean="0">
            <a:latin typeface="Calibri"/>
            <a:cs typeface="Calibri"/>
          </a:endParaRPr>
        </a:p>
      </dgm:t>
    </dgm:pt>
    <dgm:pt modelId="{6694433D-0646-A640-B290-07AC6995340D}" type="parTrans" cxnId="{9EF37469-7D33-9342-BD5C-7A72319F5C07}">
      <dgm:prSet/>
      <dgm:spPr/>
      <dgm:t>
        <a:bodyPr/>
        <a:lstStyle/>
        <a:p>
          <a:endParaRPr lang="en-US"/>
        </a:p>
      </dgm:t>
    </dgm:pt>
    <dgm:pt modelId="{7E6B137A-1F2B-A94C-945D-F03CEE9582D7}" type="sibTrans" cxnId="{9EF37469-7D33-9342-BD5C-7A72319F5C07}">
      <dgm:prSet/>
      <dgm:spPr/>
      <dgm:t>
        <a:bodyPr/>
        <a:lstStyle/>
        <a:p>
          <a:endParaRPr lang="en-US"/>
        </a:p>
      </dgm:t>
    </dgm:pt>
    <dgm:pt modelId="{308F680F-E1D6-4DF0-BA2A-549830EA47AA}" type="pres">
      <dgm:prSet presAssocID="{25A9DA7F-1626-46A6-AE81-9716828BEAE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16288EC-FB8E-4A7C-8D55-BE6E5D2EE155}" type="pres">
      <dgm:prSet presAssocID="{A76C1ACC-654F-4793-9FE7-327FDF7F2C7D}" presName="parentText" presStyleLbl="node1" presStyleIdx="0" presStyleCnt="1" custScaleY="100928" custLinFactNeighborY="-294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9F224F-BC20-A448-A69C-636CAFED7602}" type="pres">
      <dgm:prSet presAssocID="{A76C1ACC-654F-4793-9FE7-327FDF7F2C7D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1BCA680-B07A-7D41-96A1-D8BA2F81F2A0}" type="presOf" srcId="{D1BBE8E0-89EC-4E4C-8B29-27ABFB50909E}" destId="{429F224F-BC20-A448-A69C-636CAFED7602}" srcOrd="0" destOrd="0" presId="urn:microsoft.com/office/officeart/2005/8/layout/vList2"/>
    <dgm:cxn modelId="{8B2E0BBC-D409-A541-A96E-53C6D7B92E84}" type="presOf" srcId="{25A9DA7F-1626-46A6-AE81-9716828BEAE0}" destId="{308F680F-E1D6-4DF0-BA2A-549830EA47AA}" srcOrd="0" destOrd="0" presId="urn:microsoft.com/office/officeart/2005/8/layout/vList2"/>
    <dgm:cxn modelId="{9EF37469-7D33-9342-BD5C-7A72319F5C07}" srcId="{A76C1ACC-654F-4793-9FE7-327FDF7F2C7D}" destId="{D1BBE8E0-89EC-4E4C-8B29-27ABFB50909E}" srcOrd="0" destOrd="0" parTransId="{6694433D-0646-A640-B290-07AC6995340D}" sibTransId="{7E6B137A-1F2B-A94C-945D-F03CEE9582D7}"/>
    <dgm:cxn modelId="{11A445D1-072F-4058-ADAE-54A3DA68904E}" srcId="{25A9DA7F-1626-46A6-AE81-9716828BEAE0}" destId="{A76C1ACC-654F-4793-9FE7-327FDF7F2C7D}" srcOrd="0" destOrd="0" parTransId="{D51302E2-E772-4313-B591-BB2E19A5E715}" sibTransId="{2DCF1710-BE0C-4FB9-B510-AEB9263EC86C}"/>
    <dgm:cxn modelId="{C0944725-ED37-6345-861C-77DD94005FD8}" type="presOf" srcId="{A76C1ACC-654F-4793-9FE7-327FDF7F2C7D}" destId="{716288EC-FB8E-4A7C-8D55-BE6E5D2EE155}" srcOrd="0" destOrd="0" presId="urn:microsoft.com/office/officeart/2005/8/layout/vList2"/>
    <dgm:cxn modelId="{C8026607-805B-8E4D-81F5-F04E97E7F7B5}" type="presParOf" srcId="{308F680F-E1D6-4DF0-BA2A-549830EA47AA}" destId="{716288EC-FB8E-4A7C-8D55-BE6E5D2EE155}" srcOrd="0" destOrd="0" presId="urn:microsoft.com/office/officeart/2005/8/layout/vList2"/>
    <dgm:cxn modelId="{C8E8C73E-9E1D-6A43-AA2B-92F034844F15}" type="presParOf" srcId="{308F680F-E1D6-4DF0-BA2A-549830EA47AA}" destId="{429F224F-BC20-A448-A69C-636CAFED760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C676FF0-2C86-44F0-A392-F03E164C067C}" type="doc">
      <dgm:prSet loTypeId="urn:microsoft.com/office/officeart/2005/8/layout/vList2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58C19EB4-F5DD-468B-93D0-7CB520946890}">
      <dgm:prSet/>
      <dgm:spPr/>
      <dgm:t>
        <a:bodyPr/>
        <a:lstStyle/>
        <a:p>
          <a:pPr rtl="0"/>
          <a:r>
            <a:rPr lang="en-US" b="1" dirty="0" smtClean="0">
              <a:latin typeface="Calibri"/>
              <a:cs typeface="Calibri"/>
            </a:rPr>
            <a:t>Informal leaders </a:t>
          </a:r>
          <a:r>
            <a:rPr lang="en-US" b="0" dirty="0" smtClean="0">
              <a:latin typeface="Calibri"/>
              <a:cs typeface="Calibri"/>
            </a:rPr>
            <a:t>are </a:t>
          </a:r>
          <a:r>
            <a:rPr lang="en-US" b="0" u="sng" dirty="0" smtClean="0">
              <a:latin typeface="Calibri"/>
              <a:cs typeface="Calibri"/>
            </a:rPr>
            <a:t>without a formal position</a:t>
          </a:r>
          <a:endParaRPr lang="en-US" b="0" u="none" dirty="0" smtClean="0">
            <a:latin typeface="Calibri"/>
            <a:cs typeface="Calibri"/>
          </a:endParaRPr>
        </a:p>
      </dgm:t>
    </dgm:pt>
    <dgm:pt modelId="{E43FEA60-A943-45B1-8E5A-14E5ECC35B3B}" type="parTrans" cxnId="{E989DB8A-8963-435F-A06F-A19CEE7A9269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1D39D21B-3CBE-4C8A-BE99-9DD9EAFABE06}" type="sibTrans" cxnId="{E989DB8A-8963-435F-A06F-A19CEE7A9269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0AD2EAA0-5C23-AF4E-83E0-49F2F219F4E7}">
      <dgm:prSet/>
      <dgm:spPr/>
      <dgm:t>
        <a:bodyPr/>
        <a:lstStyle/>
        <a:p>
          <a:pPr rtl="0"/>
          <a:r>
            <a:rPr lang="en-US" b="0" dirty="0" smtClean="0">
              <a:latin typeface="Calibri"/>
              <a:cs typeface="Calibri"/>
            </a:rPr>
            <a:t>Influencing others through personal forms of power</a:t>
          </a:r>
          <a:endParaRPr lang="en-US" b="0" u="none" dirty="0" smtClean="0">
            <a:latin typeface="Calibri"/>
            <a:cs typeface="Calibri"/>
          </a:endParaRPr>
        </a:p>
      </dgm:t>
    </dgm:pt>
    <dgm:pt modelId="{4807D7BC-B057-2C46-848A-2E8F1D51419B}" type="parTrans" cxnId="{949A76BE-625B-4544-A08A-BEBC744FBC1B}">
      <dgm:prSet/>
      <dgm:spPr/>
      <dgm:t>
        <a:bodyPr/>
        <a:lstStyle/>
        <a:p>
          <a:endParaRPr lang="en-US"/>
        </a:p>
      </dgm:t>
    </dgm:pt>
    <dgm:pt modelId="{8444ABB1-20E0-FD40-8500-805BB17D18A6}" type="sibTrans" cxnId="{949A76BE-625B-4544-A08A-BEBC744FBC1B}">
      <dgm:prSet/>
      <dgm:spPr/>
      <dgm:t>
        <a:bodyPr/>
        <a:lstStyle/>
        <a:p>
          <a:endParaRPr lang="en-US"/>
        </a:p>
      </dgm:t>
    </dgm:pt>
    <dgm:pt modelId="{1AA0528F-0790-4040-A657-991746C6517A}" type="pres">
      <dgm:prSet presAssocID="{0C676FF0-2C86-44F0-A392-F03E164C067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F5F8AF-6867-4AC8-86DB-F36F170911B7}" type="pres">
      <dgm:prSet presAssocID="{58C19EB4-F5DD-468B-93D0-7CB52094689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15F22E-2952-804E-9425-F5BD0F26E6D1}" type="pres">
      <dgm:prSet presAssocID="{58C19EB4-F5DD-468B-93D0-7CB520946890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CCEC031-5C20-B84F-81D1-ABAB3576E368}" type="presOf" srcId="{0AD2EAA0-5C23-AF4E-83E0-49F2F219F4E7}" destId="{CD15F22E-2952-804E-9425-F5BD0F26E6D1}" srcOrd="0" destOrd="0" presId="urn:microsoft.com/office/officeart/2005/8/layout/vList2"/>
    <dgm:cxn modelId="{F60042D4-21BE-2340-81AF-A6385E909A20}" type="presOf" srcId="{58C19EB4-F5DD-468B-93D0-7CB520946890}" destId="{AEF5F8AF-6867-4AC8-86DB-F36F170911B7}" srcOrd="0" destOrd="0" presId="urn:microsoft.com/office/officeart/2005/8/layout/vList2"/>
    <dgm:cxn modelId="{E989DB8A-8963-435F-A06F-A19CEE7A9269}" srcId="{0C676FF0-2C86-44F0-A392-F03E164C067C}" destId="{58C19EB4-F5DD-468B-93D0-7CB520946890}" srcOrd="0" destOrd="0" parTransId="{E43FEA60-A943-45B1-8E5A-14E5ECC35B3B}" sibTransId="{1D39D21B-3CBE-4C8A-BE99-9DD9EAFABE06}"/>
    <dgm:cxn modelId="{949A76BE-625B-4544-A08A-BEBC744FBC1B}" srcId="{58C19EB4-F5DD-468B-93D0-7CB520946890}" destId="{0AD2EAA0-5C23-AF4E-83E0-49F2F219F4E7}" srcOrd="0" destOrd="0" parTransId="{4807D7BC-B057-2C46-848A-2E8F1D51419B}" sibTransId="{8444ABB1-20E0-FD40-8500-805BB17D18A6}"/>
    <dgm:cxn modelId="{FABA59E7-AAA9-DA46-A20F-DEDA0B4E3E5F}" type="presOf" srcId="{0C676FF0-2C86-44F0-A392-F03E164C067C}" destId="{1AA0528F-0790-4040-A657-991746C6517A}" srcOrd="0" destOrd="0" presId="urn:microsoft.com/office/officeart/2005/8/layout/vList2"/>
    <dgm:cxn modelId="{A4EF818F-4428-7C41-9246-8FFB9DCA3EF2}" type="presParOf" srcId="{1AA0528F-0790-4040-A657-991746C6517A}" destId="{AEF5F8AF-6867-4AC8-86DB-F36F170911B7}" srcOrd="0" destOrd="0" presId="urn:microsoft.com/office/officeart/2005/8/layout/vList2"/>
    <dgm:cxn modelId="{6A4FF695-8542-574E-9008-A9882E699944}" type="presParOf" srcId="{1AA0528F-0790-4040-A657-991746C6517A}" destId="{CD15F22E-2952-804E-9425-F5BD0F26E6D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4B5B81B-F0D0-45D4-BF2C-6D06C172ABE2}" type="doc">
      <dgm:prSet loTypeId="urn:microsoft.com/office/officeart/2005/8/layout/vList2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en-US"/>
        </a:p>
      </dgm:t>
    </dgm:pt>
    <dgm:pt modelId="{E8550633-42B9-4781-B29C-95DD1CFE24CB}">
      <dgm:prSet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algn="ctr" rtl="0">
            <a:lnSpc>
              <a:spcPct val="100000"/>
            </a:lnSpc>
          </a:pPr>
          <a:r>
            <a:rPr lang="en-US" sz="4400" b="0" dirty="0" smtClean="0">
              <a:solidFill>
                <a:srgbClr val="FF0000"/>
              </a:solidFill>
              <a:latin typeface="Calibri"/>
              <a:cs typeface="Calibri"/>
            </a:rPr>
            <a:t>Trait Approaches </a:t>
          </a:r>
          <a:r>
            <a:rPr lang="en-US" sz="4400" b="0" dirty="0" smtClean="0">
              <a:latin typeface="Calibri"/>
              <a:cs typeface="Calibri"/>
            </a:rPr>
            <a:t>to Leadership</a:t>
          </a:r>
          <a:endParaRPr lang="en-US" sz="4400" b="0" dirty="0">
            <a:latin typeface="Calibri"/>
            <a:cs typeface="Calibri"/>
          </a:endParaRPr>
        </a:p>
      </dgm:t>
    </dgm:pt>
    <dgm:pt modelId="{375E810B-E270-4F1F-8F71-43E9128A60B8}" type="parTrans" cxnId="{C3425E76-F65A-4FB2-9798-EA95103863E1}">
      <dgm:prSet/>
      <dgm:spPr/>
      <dgm:t>
        <a:bodyPr/>
        <a:lstStyle/>
        <a:p>
          <a:pPr>
            <a:lnSpc>
              <a:spcPct val="100000"/>
            </a:lnSpc>
          </a:pPr>
          <a:endParaRPr lang="en-US" sz="3200">
            <a:latin typeface="Calibri"/>
            <a:cs typeface="Calibri"/>
          </a:endParaRPr>
        </a:p>
      </dgm:t>
    </dgm:pt>
    <dgm:pt modelId="{64C14131-A495-405A-9A9E-043A61F3B853}" type="sibTrans" cxnId="{C3425E76-F65A-4FB2-9798-EA95103863E1}">
      <dgm:prSet/>
      <dgm:spPr/>
      <dgm:t>
        <a:bodyPr/>
        <a:lstStyle/>
        <a:p>
          <a:pPr>
            <a:lnSpc>
              <a:spcPct val="100000"/>
            </a:lnSpc>
          </a:pPr>
          <a:endParaRPr lang="en-US" sz="3200">
            <a:latin typeface="Calibri"/>
            <a:cs typeface="Calibri"/>
          </a:endParaRPr>
        </a:p>
      </dgm:t>
    </dgm:pt>
    <dgm:pt modelId="{86EF2EE9-F419-49A2-8456-E3A46D0E3BCE}" type="pres">
      <dgm:prSet presAssocID="{C4B5B81B-F0D0-45D4-BF2C-6D06C172ABE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7E40940-80EB-44D5-9DF4-4E520AF2AD58}" type="pres">
      <dgm:prSet presAssocID="{E8550633-42B9-4781-B29C-95DD1CFE24CB}" presName="parentText" presStyleLbl="node1" presStyleIdx="0" presStyleCnt="1" custScaleY="436094" custLinFactNeighborX="-1220" custLinFactNeighborY="-21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F31C80C-2219-CD41-B969-831D66CB298F}" type="presOf" srcId="{E8550633-42B9-4781-B29C-95DD1CFE24CB}" destId="{E7E40940-80EB-44D5-9DF4-4E520AF2AD58}" srcOrd="0" destOrd="0" presId="urn:microsoft.com/office/officeart/2005/8/layout/vList2"/>
    <dgm:cxn modelId="{C3425E76-F65A-4FB2-9798-EA95103863E1}" srcId="{C4B5B81B-F0D0-45D4-BF2C-6D06C172ABE2}" destId="{E8550633-42B9-4781-B29C-95DD1CFE24CB}" srcOrd="0" destOrd="0" parTransId="{375E810B-E270-4F1F-8F71-43E9128A60B8}" sibTransId="{64C14131-A495-405A-9A9E-043A61F3B853}"/>
    <dgm:cxn modelId="{150C20F3-8806-6944-AD8F-2D8E029F60E7}" type="presOf" srcId="{C4B5B81B-F0D0-45D4-BF2C-6D06C172ABE2}" destId="{86EF2EE9-F419-49A2-8456-E3A46D0E3BCE}" srcOrd="0" destOrd="0" presId="urn:microsoft.com/office/officeart/2005/8/layout/vList2"/>
    <dgm:cxn modelId="{0ED85F1B-CC75-0F4B-B61F-81952784D0B2}" type="presParOf" srcId="{86EF2EE9-F419-49A2-8456-E3A46D0E3BCE}" destId="{E7E40940-80EB-44D5-9DF4-4E520AF2AD5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09C9196-75EB-41BA-999E-06330F7D3380}" type="doc">
      <dgm:prSet loTypeId="urn:microsoft.com/office/officeart/2005/8/layout/chart3" loCatId="cycle" qsTypeId="urn:microsoft.com/office/officeart/2005/8/quickstyle/simple1" qsCatId="simple" csTypeId="urn:microsoft.com/office/officeart/2005/8/colors/colorful2" csCatId="colorful" phldr="1"/>
      <dgm:spPr/>
    </dgm:pt>
    <dgm:pt modelId="{27464E00-0E07-4839-B76E-48C56F6911A9}">
      <dgm:prSet phldrT="[Text]" custT="1"/>
      <dgm:spPr/>
      <dgm:t>
        <a:bodyPr/>
        <a:lstStyle/>
        <a:p>
          <a:r>
            <a:rPr lang="en-US" sz="1900" b="1" dirty="0" smtClean="0">
              <a:latin typeface="Calibri"/>
              <a:cs typeface="Calibri"/>
            </a:rPr>
            <a:t>Intelligence</a:t>
          </a:r>
          <a:endParaRPr lang="en-US" sz="1900" b="1" dirty="0">
            <a:latin typeface="Calibri"/>
            <a:cs typeface="Calibri"/>
          </a:endParaRPr>
        </a:p>
      </dgm:t>
    </dgm:pt>
    <dgm:pt modelId="{3EF336AF-194F-4B65-82EA-EE260E5A7A72}" type="parTrans" cxnId="{BC9CD71D-1A37-4EEA-ABAF-D8E07822EDC5}">
      <dgm:prSet/>
      <dgm:spPr/>
      <dgm:t>
        <a:bodyPr/>
        <a:lstStyle/>
        <a:p>
          <a:endParaRPr lang="en-US" sz="1900" b="1">
            <a:latin typeface="Calibri"/>
            <a:cs typeface="Calibri"/>
          </a:endParaRPr>
        </a:p>
      </dgm:t>
    </dgm:pt>
    <dgm:pt modelId="{25BBB290-A728-475B-8F02-2DA561B2ECA5}" type="sibTrans" cxnId="{BC9CD71D-1A37-4EEA-ABAF-D8E07822EDC5}">
      <dgm:prSet/>
      <dgm:spPr/>
      <dgm:t>
        <a:bodyPr/>
        <a:lstStyle/>
        <a:p>
          <a:endParaRPr lang="en-US" sz="1900" b="1">
            <a:latin typeface="Calibri"/>
            <a:cs typeface="Calibri"/>
          </a:endParaRPr>
        </a:p>
      </dgm:t>
    </dgm:pt>
    <dgm:pt modelId="{F9E2F518-8E23-4BBE-AFEB-2EB002BDCEBA}">
      <dgm:prSet phldrT="[Text]" custT="1"/>
      <dgm:spPr/>
      <dgm:t>
        <a:bodyPr/>
        <a:lstStyle/>
        <a:p>
          <a:r>
            <a:rPr lang="en-US" sz="1900" b="1" dirty="0" smtClean="0">
              <a:latin typeface="Calibri"/>
              <a:cs typeface="Calibri"/>
            </a:rPr>
            <a:t>Extraversion</a:t>
          </a:r>
          <a:endParaRPr lang="en-US" sz="1900" b="1" dirty="0">
            <a:latin typeface="Calibri"/>
            <a:cs typeface="Calibri"/>
          </a:endParaRPr>
        </a:p>
      </dgm:t>
    </dgm:pt>
    <dgm:pt modelId="{CE771A7C-3C60-47D5-B3C6-A98FF9083360}" type="parTrans" cxnId="{C0021553-7BA0-4F37-AF19-BD8F9F00BB67}">
      <dgm:prSet/>
      <dgm:spPr/>
      <dgm:t>
        <a:bodyPr/>
        <a:lstStyle/>
        <a:p>
          <a:endParaRPr lang="en-US" sz="1900" b="1">
            <a:latin typeface="Calibri"/>
            <a:cs typeface="Calibri"/>
          </a:endParaRPr>
        </a:p>
      </dgm:t>
    </dgm:pt>
    <dgm:pt modelId="{A298DFFE-AAD8-4BB3-9C57-875DF7A65BE5}" type="sibTrans" cxnId="{C0021553-7BA0-4F37-AF19-BD8F9F00BB67}">
      <dgm:prSet/>
      <dgm:spPr/>
      <dgm:t>
        <a:bodyPr/>
        <a:lstStyle/>
        <a:p>
          <a:endParaRPr lang="en-US" sz="1900" b="1">
            <a:latin typeface="Calibri"/>
            <a:cs typeface="Calibri"/>
          </a:endParaRPr>
        </a:p>
      </dgm:t>
    </dgm:pt>
    <dgm:pt modelId="{117D47CA-629E-4C73-82E8-2762D4443BE3}">
      <dgm:prSet phldrT="[Text]" custT="1"/>
      <dgm:spPr/>
      <dgm:t>
        <a:bodyPr/>
        <a:lstStyle/>
        <a:p>
          <a:r>
            <a:rPr lang="en-US" sz="1900" b="1" dirty="0" smtClean="0">
              <a:latin typeface="Calibri"/>
              <a:cs typeface="Calibri"/>
            </a:rPr>
            <a:t>Conscientious</a:t>
          </a:r>
          <a:endParaRPr lang="en-US" sz="1900" b="1" dirty="0">
            <a:latin typeface="Calibri"/>
            <a:cs typeface="Calibri"/>
          </a:endParaRPr>
        </a:p>
      </dgm:t>
    </dgm:pt>
    <dgm:pt modelId="{8539CAF3-E27D-48F2-9319-1B83FB1EC73F}" type="parTrans" cxnId="{A8724CF4-3286-473D-99EB-603AEEB08D0D}">
      <dgm:prSet/>
      <dgm:spPr/>
      <dgm:t>
        <a:bodyPr/>
        <a:lstStyle/>
        <a:p>
          <a:endParaRPr lang="en-US" sz="1900" b="1">
            <a:latin typeface="Calibri"/>
            <a:cs typeface="Calibri"/>
          </a:endParaRPr>
        </a:p>
      </dgm:t>
    </dgm:pt>
    <dgm:pt modelId="{4D601423-8D17-4713-95ED-1B9AEB170598}" type="sibTrans" cxnId="{A8724CF4-3286-473D-99EB-603AEEB08D0D}">
      <dgm:prSet/>
      <dgm:spPr/>
      <dgm:t>
        <a:bodyPr/>
        <a:lstStyle/>
        <a:p>
          <a:endParaRPr lang="en-US" sz="1900" b="1">
            <a:latin typeface="Calibri"/>
            <a:cs typeface="Calibri"/>
          </a:endParaRPr>
        </a:p>
      </dgm:t>
    </dgm:pt>
    <dgm:pt modelId="{EFB65D69-3634-4B1D-8BFF-B3F3B3AAFF91}">
      <dgm:prSet phldrT="[Text]" custT="1"/>
      <dgm:spPr/>
      <dgm:t>
        <a:bodyPr/>
        <a:lstStyle/>
        <a:p>
          <a:r>
            <a:rPr lang="en-US" sz="1900" b="1" dirty="0" smtClean="0">
              <a:latin typeface="Calibri"/>
              <a:cs typeface="Calibri"/>
            </a:rPr>
            <a:t>Self-esteem</a:t>
          </a:r>
          <a:endParaRPr lang="en-US" sz="1900" b="1" dirty="0">
            <a:latin typeface="Calibri"/>
            <a:cs typeface="Calibri"/>
          </a:endParaRPr>
        </a:p>
      </dgm:t>
    </dgm:pt>
    <dgm:pt modelId="{EB29DBAA-8166-41CF-A231-AE2AE5589D48}" type="parTrans" cxnId="{50684899-A7E0-4B57-B122-7ED01BD2D531}">
      <dgm:prSet/>
      <dgm:spPr/>
      <dgm:t>
        <a:bodyPr/>
        <a:lstStyle/>
        <a:p>
          <a:endParaRPr lang="en-US" sz="1900" b="1">
            <a:latin typeface="Calibri"/>
            <a:cs typeface="Calibri"/>
          </a:endParaRPr>
        </a:p>
      </dgm:t>
    </dgm:pt>
    <dgm:pt modelId="{1B95649D-A432-466F-A9CD-09DC7920C5F6}" type="sibTrans" cxnId="{50684899-A7E0-4B57-B122-7ED01BD2D531}">
      <dgm:prSet/>
      <dgm:spPr/>
      <dgm:t>
        <a:bodyPr/>
        <a:lstStyle/>
        <a:p>
          <a:endParaRPr lang="en-US" sz="1900" b="1">
            <a:latin typeface="Calibri"/>
            <a:cs typeface="Calibri"/>
          </a:endParaRPr>
        </a:p>
      </dgm:t>
    </dgm:pt>
    <dgm:pt modelId="{25C54F18-777A-430A-8039-074C99A3E2F3}">
      <dgm:prSet phldrT="[Text]" custT="1"/>
      <dgm:spPr/>
      <dgm:t>
        <a:bodyPr/>
        <a:lstStyle/>
        <a:p>
          <a:r>
            <a:rPr lang="en-US" sz="1900" b="1" dirty="0" smtClean="0">
              <a:latin typeface="Calibri"/>
              <a:cs typeface="Calibri"/>
            </a:rPr>
            <a:t>Open to Experience</a:t>
          </a:r>
          <a:endParaRPr lang="en-US" sz="1900" b="1" dirty="0">
            <a:latin typeface="Calibri"/>
            <a:cs typeface="Calibri"/>
          </a:endParaRPr>
        </a:p>
      </dgm:t>
    </dgm:pt>
    <dgm:pt modelId="{C16470EE-31DA-48B6-95FA-084094CBF8DB}" type="parTrans" cxnId="{93BA3884-4C12-4D05-9E06-8E1244AD1DF7}">
      <dgm:prSet/>
      <dgm:spPr/>
      <dgm:t>
        <a:bodyPr/>
        <a:lstStyle/>
        <a:p>
          <a:endParaRPr lang="en-US" sz="1900" b="1">
            <a:latin typeface="Calibri"/>
            <a:cs typeface="Calibri"/>
          </a:endParaRPr>
        </a:p>
      </dgm:t>
    </dgm:pt>
    <dgm:pt modelId="{B33CAF29-FB5E-4BFD-B36E-107B35C465DE}" type="sibTrans" cxnId="{93BA3884-4C12-4D05-9E06-8E1244AD1DF7}">
      <dgm:prSet/>
      <dgm:spPr/>
      <dgm:t>
        <a:bodyPr/>
        <a:lstStyle/>
        <a:p>
          <a:endParaRPr lang="en-US" sz="1900" b="1">
            <a:latin typeface="Calibri"/>
            <a:cs typeface="Calibri"/>
          </a:endParaRPr>
        </a:p>
      </dgm:t>
    </dgm:pt>
    <dgm:pt modelId="{F0F3D2C6-57DB-4571-9917-3EAC36E15B85}">
      <dgm:prSet phldrT="[Text]" custT="1"/>
      <dgm:spPr/>
      <dgm:t>
        <a:bodyPr/>
        <a:lstStyle/>
        <a:p>
          <a:r>
            <a:rPr lang="en-US" sz="1900" b="1" dirty="0" smtClean="0">
              <a:latin typeface="Calibri"/>
              <a:cs typeface="Calibri"/>
            </a:rPr>
            <a:t>Integrity</a:t>
          </a:r>
          <a:endParaRPr lang="en-US" sz="1900" b="1" dirty="0">
            <a:latin typeface="Calibri"/>
            <a:cs typeface="Calibri"/>
          </a:endParaRPr>
        </a:p>
      </dgm:t>
    </dgm:pt>
    <dgm:pt modelId="{7F618653-7EFB-4F6F-9890-F5F15A189555}" type="parTrans" cxnId="{853FCAC6-155F-43FA-9222-D180B94FBC5F}">
      <dgm:prSet/>
      <dgm:spPr/>
      <dgm:t>
        <a:bodyPr/>
        <a:lstStyle/>
        <a:p>
          <a:endParaRPr lang="en-US" sz="1900" b="1">
            <a:latin typeface="Calibri"/>
            <a:cs typeface="Calibri"/>
          </a:endParaRPr>
        </a:p>
      </dgm:t>
    </dgm:pt>
    <dgm:pt modelId="{AE453DBD-3B82-4F6B-8D7C-A427540F08DB}" type="sibTrans" cxnId="{853FCAC6-155F-43FA-9222-D180B94FBC5F}">
      <dgm:prSet/>
      <dgm:spPr/>
      <dgm:t>
        <a:bodyPr/>
        <a:lstStyle/>
        <a:p>
          <a:endParaRPr lang="en-US" sz="1900" b="1">
            <a:latin typeface="Calibri"/>
            <a:cs typeface="Calibri"/>
          </a:endParaRPr>
        </a:p>
      </dgm:t>
    </dgm:pt>
    <dgm:pt modelId="{DB499D8C-60B5-42D1-8348-10B4B30CB92A}" type="pres">
      <dgm:prSet presAssocID="{F09C9196-75EB-41BA-999E-06330F7D3380}" presName="compositeShape" presStyleCnt="0">
        <dgm:presLayoutVars>
          <dgm:chMax val="7"/>
          <dgm:dir/>
          <dgm:resizeHandles val="exact"/>
        </dgm:presLayoutVars>
      </dgm:prSet>
      <dgm:spPr/>
    </dgm:pt>
    <dgm:pt modelId="{651894D7-1638-4A6B-A385-14069AE4665F}" type="pres">
      <dgm:prSet presAssocID="{F09C9196-75EB-41BA-999E-06330F7D3380}" presName="wedge1" presStyleLbl="node1" presStyleIdx="0" presStyleCnt="6" custLinFactNeighborX="-2827" custLinFactNeighborY="5003"/>
      <dgm:spPr/>
      <dgm:t>
        <a:bodyPr/>
        <a:lstStyle/>
        <a:p>
          <a:endParaRPr lang="en-US"/>
        </a:p>
      </dgm:t>
    </dgm:pt>
    <dgm:pt modelId="{AE8D26D8-CFAC-43D4-81DF-3A415A400D57}" type="pres">
      <dgm:prSet presAssocID="{F09C9196-75EB-41BA-999E-06330F7D3380}" presName="wedge1Tx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D50CCB-3FF4-4EC2-89F5-703BC447E83C}" type="pres">
      <dgm:prSet presAssocID="{F09C9196-75EB-41BA-999E-06330F7D3380}" presName="wedge2" presStyleLbl="node1" presStyleIdx="1" presStyleCnt="6"/>
      <dgm:spPr/>
      <dgm:t>
        <a:bodyPr/>
        <a:lstStyle/>
        <a:p>
          <a:endParaRPr lang="en-US"/>
        </a:p>
      </dgm:t>
    </dgm:pt>
    <dgm:pt modelId="{3A504217-D5BE-4BA7-A625-6275E556FFEA}" type="pres">
      <dgm:prSet presAssocID="{F09C9196-75EB-41BA-999E-06330F7D3380}" presName="wedge2Tx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8EE512-CACB-4186-9F24-7BA6D6EA8627}" type="pres">
      <dgm:prSet presAssocID="{F09C9196-75EB-41BA-999E-06330F7D3380}" presName="wedge3" presStyleLbl="node1" presStyleIdx="2" presStyleCnt="6"/>
      <dgm:spPr/>
      <dgm:t>
        <a:bodyPr/>
        <a:lstStyle/>
        <a:p>
          <a:endParaRPr lang="en-US"/>
        </a:p>
      </dgm:t>
    </dgm:pt>
    <dgm:pt modelId="{59321A75-072E-404E-9054-8A2DA0BE1101}" type="pres">
      <dgm:prSet presAssocID="{F09C9196-75EB-41BA-999E-06330F7D3380}" presName="wedge3Tx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9F4344-F37A-4DFA-85BA-6362FCA3E24D}" type="pres">
      <dgm:prSet presAssocID="{F09C9196-75EB-41BA-999E-06330F7D3380}" presName="wedge4" presStyleLbl="node1" presStyleIdx="3" presStyleCnt="6"/>
      <dgm:spPr/>
      <dgm:t>
        <a:bodyPr/>
        <a:lstStyle/>
        <a:p>
          <a:endParaRPr lang="en-US"/>
        </a:p>
      </dgm:t>
    </dgm:pt>
    <dgm:pt modelId="{6C21E3B9-AF52-4F2A-A902-07A1B11D8E15}" type="pres">
      <dgm:prSet presAssocID="{F09C9196-75EB-41BA-999E-06330F7D3380}" presName="wedge4Tx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21AC5A-9E3B-4176-8D9B-54A46455094E}" type="pres">
      <dgm:prSet presAssocID="{F09C9196-75EB-41BA-999E-06330F7D3380}" presName="wedge5" presStyleLbl="node1" presStyleIdx="4" presStyleCnt="6"/>
      <dgm:spPr/>
      <dgm:t>
        <a:bodyPr/>
        <a:lstStyle/>
        <a:p>
          <a:endParaRPr lang="en-US"/>
        </a:p>
      </dgm:t>
    </dgm:pt>
    <dgm:pt modelId="{880FBEFB-D4FB-4088-A5D5-FBB3ECE84F0E}" type="pres">
      <dgm:prSet presAssocID="{F09C9196-75EB-41BA-999E-06330F7D3380}" presName="wedge5Tx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DC4ED5-C93F-4B55-8EF3-5D531C10CC1D}" type="pres">
      <dgm:prSet presAssocID="{F09C9196-75EB-41BA-999E-06330F7D3380}" presName="wedge6" presStyleLbl="node1" presStyleIdx="5" presStyleCnt="6"/>
      <dgm:spPr/>
      <dgm:t>
        <a:bodyPr/>
        <a:lstStyle/>
        <a:p>
          <a:endParaRPr lang="en-US"/>
        </a:p>
      </dgm:t>
    </dgm:pt>
    <dgm:pt modelId="{27E16924-0F47-44E2-892B-4FA5B60916F3}" type="pres">
      <dgm:prSet presAssocID="{F09C9196-75EB-41BA-999E-06330F7D3380}" presName="wedge6Tx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0684899-A7E0-4B57-B122-7ED01BD2D531}" srcId="{F09C9196-75EB-41BA-999E-06330F7D3380}" destId="{EFB65D69-3634-4B1D-8BFF-B3F3B3AAFF91}" srcOrd="4" destOrd="0" parTransId="{EB29DBAA-8166-41CF-A231-AE2AE5589D48}" sibTransId="{1B95649D-A432-466F-A9CD-09DC7920C5F6}"/>
    <dgm:cxn modelId="{344ED005-CE73-7245-B97A-E5509CF8375F}" type="presOf" srcId="{27464E00-0E07-4839-B76E-48C56F6911A9}" destId="{651894D7-1638-4A6B-A385-14069AE4665F}" srcOrd="0" destOrd="0" presId="urn:microsoft.com/office/officeart/2005/8/layout/chart3"/>
    <dgm:cxn modelId="{ADC00D81-3DFF-434E-AEA0-41E1F49843AE}" type="presOf" srcId="{F0F3D2C6-57DB-4571-9917-3EAC36E15B85}" destId="{27E16924-0F47-44E2-892B-4FA5B60916F3}" srcOrd="1" destOrd="0" presId="urn:microsoft.com/office/officeart/2005/8/layout/chart3"/>
    <dgm:cxn modelId="{D6E4A53C-88B8-974D-A3BA-770F9D4DED33}" type="presOf" srcId="{117D47CA-629E-4C73-82E8-2762D4443BE3}" destId="{CD8EE512-CACB-4186-9F24-7BA6D6EA8627}" srcOrd="0" destOrd="0" presId="urn:microsoft.com/office/officeart/2005/8/layout/chart3"/>
    <dgm:cxn modelId="{31F3A30C-9503-744E-A293-319A3EB5DA8C}" type="presOf" srcId="{27464E00-0E07-4839-B76E-48C56F6911A9}" destId="{AE8D26D8-CFAC-43D4-81DF-3A415A400D57}" srcOrd="1" destOrd="0" presId="urn:microsoft.com/office/officeart/2005/8/layout/chart3"/>
    <dgm:cxn modelId="{BC9CD71D-1A37-4EEA-ABAF-D8E07822EDC5}" srcId="{F09C9196-75EB-41BA-999E-06330F7D3380}" destId="{27464E00-0E07-4839-B76E-48C56F6911A9}" srcOrd="0" destOrd="0" parTransId="{3EF336AF-194F-4B65-82EA-EE260E5A7A72}" sibTransId="{25BBB290-A728-475B-8F02-2DA561B2ECA5}"/>
    <dgm:cxn modelId="{853FCAC6-155F-43FA-9222-D180B94FBC5F}" srcId="{F09C9196-75EB-41BA-999E-06330F7D3380}" destId="{F0F3D2C6-57DB-4571-9917-3EAC36E15B85}" srcOrd="5" destOrd="0" parTransId="{7F618653-7EFB-4F6F-9890-F5F15A189555}" sibTransId="{AE453DBD-3B82-4F6B-8D7C-A427540F08DB}"/>
    <dgm:cxn modelId="{9238C46A-BDD4-7B4F-93E5-F9DCB69345C6}" type="presOf" srcId="{EFB65D69-3634-4B1D-8BFF-B3F3B3AAFF91}" destId="{880FBEFB-D4FB-4088-A5D5-FBB3ECE84F0E}" srcOrd="1" destOrd="0" presId="urn:microsoft.com/office/officeart/2005/8/layout/chart3"/>
    <dgm:cxn modelId="{C0021553-7BA0-4F37-AF19-BD8F9F00BB67}" srcId="{F09C9196-75EB-41BA-999E-06330F7D3380}" destId="{F9E2F518-8E23-4BBE-AFEB-2EB002BDCEBA}" srcOrd="1" destOrd="0" parTransId="{CE771A7C-3C60-47D5-B3C6-A98FF9083360}" sibTransId="{A298DFFE-AAD8-4BB3-9C57-875DF7A65BE5}"/>
    <dgm:cxn modelId="{93BA3884-4C12-4D05-9E06-8E1244AD1DF7}" srcId="{F09C9196-75EB-41BA-999E-06330F7D3380}" destId="{25C54F18-777A-430A-8039-074C99A3E2F3}" srcOrd="3" destOrd="0" parTransId="{C16470EE-31DA-48B6-95FA-084094CBF8DB}" sibTransId="{B33CAF29-FB5E-4BFD-B36E-107B35C465DE}"/>
    <dgm:cxn modelId="{1463C789-61F4-F44C-8172-176C06DF1476}" type="presOf" srcId="{F9E2F518-8E23-4BBE-AFEB-2EB002BDCEBA}" destId="{3A504217-D5BE-4BA7-A625-6275E556FFEA}" srcOrd="1" destOrd="0" presId="urn:microsoft.com/office/officeart/2005/8/layout/chart3"/>
    <dgm:cxn modelId="{984DFAB4-664D-D04C-B69F-74001DC68DEA}" type="presOf" srcId="{F09C9196-75EB-41BA-999E-06330F7D3380}" destId="{DB499D8C-60B5-42D1-8348-10B4B30CB92A}" srcOrd="0" destOrd="0" presId="urn:microsoft.com/office/officeart/2005/8/layout/chart3"/>
    <dgm:cxn modelId="{A8724CF4-3286-473D-99EB-603AEEB08D0D}" srcId="{F09C9196-75EB-41BA-999E-06330F7D3380}" destId="{117D47CA-629E-4C73-82E8-2762D4443BE3}" srcOrd="2" destOrd="0" parTransId="{8539CAF3-E27D-48F2-9319-1B83FB1EC73F}" sibTransId="{4D601423-8D17-4713-95ED-1B9AEB170598}"/>
    <dgm:cxn modelId="{1E2056DE-71BC-D246-97B3-CD44B9829ECD}" type="presOf" srcId="{F0F3D2C6-57DB-4571-9917-3EAC36E15B85}" destId="{7CDC4ED5-C93F-4B55-8EF3-5D531C10CC1D}" srcOrd="0" destOrd="0" presId="urn:microsoft.com/office/officeart/2005/8/layout/chart3"/>
    <dgm:cxn modelId="{836570CC-E7E7-D04A-ADCF-016A43D2037C}" type="presOf" srcId="{25C54F18-777A-430A-8039-074C99A3E2F3}" destId="{C79F4344-F37A-4DFA-85BA-6362FCA3E24D}" srcOrd="0" destOrd="0" presId="urn:microsoft.com/office/officeart/2005/8/layout/chart3"/>
    <dgm:cxn modelId="{165002E5-AD90-7344-84BF-328032722CF5}" type="presOf" srcId="{F9E2F518-8E23-4BBE-AFEB-2EB002BDCEBA}" destId="{B0D50CCB-3FF4-4EC2-89F5-703BC447E83C}" srcOrd="0" destOrd="0" presId="urn:microsoft.com/office/officeart/2005/8/layout/chart3"/>
    <dgm:cxn modelId="{B91D9130-5C15-C548-9B5C-589FB370AE98}" type="presOf" srcId="{117D47CA-629E-4C73-82E8-2762D4443BE3}" destId="{59321A75-072E-404E-9054-8A2DA0BE1101}" srcOrd="1" destOrd="0" presId="urn:microsoft.com/office/officeart/2005/8/layout/chart3"/>
    <dgm:cxn modelId="{5632DD64-01C8-7F45-833D-E8A60B6B8FE5}" type="presOf" srcId="{EFB65D69-3634-4B1D-8BFF-B3F3B3AAFF91}" destId="{4721AC5A-9E3B-4176-8D9B-54A46455094E}" srcOrd="0" destOrd="0" presId="urn:microsoft.com/office/officeart/2005/8/layout/chart3"/>
    <dgm:cxn modelId="{93A688A9-ED74-C34C-932C-79F63100C2AD}" type="presOf" srcId="{25C54F18-777A-430A-8039-074C99A3E2F3}" destId="{6C21E3B9-AF52-4F2A-A902-07A1B11D8E15}" srcOrd="1" destOrd="0" presId="urn:microsoft.com/office/officeart/2005/8/layout/chart3"/>
    <dgm:cxn modelId="{6A5DB6CE-99A8-E643-8E39-7C5F34E07DCE}" type="presParOf" srcId="{DB499D8C-60B5-42D1-8348-10B4B30CB92A}" destId="{651894D7-1638-4A6B-A385-14069AE4665F}" srcOrd="0" destOrd="0" presId="urn:microsoft.com/office/officeart/2005/8/layout/chart3"/>
    <dgm:cxn modelId="{7CE4ACF2-E46F-DC4A-8E64-89A2B5BFAC61}" type="presParOf" srcId="{DB499D8C-60B5-42D1-8348-10B4B30CB92A}" destId="{AE8D26D8-CFAC-43D4-81DF-3A415A400D57}" srcOrd="1" destOrd="0" presId="urn:microsoft.com/office/officeart/2005/8/layout/chart3"/>
    <dgm:cxn modelId="{92D77443-B6E8-084F-B6D4-02C4E5CC0C67}" type="presParOf" srcId="{DB499D8C-60B5-42D1-8348-10B4B30CB92A}" destId="{B0D50CCB-3FF4-4EC2-89F5-703BC447E83C}" srcOrd="2" destOrd="0" presId="urn:microsoft.com/office/officeart/2005/8/layout/chart3"/>
    <dgm:cxn modelId="{B8FBCD05-DB20-DE49-A06A-5B66D4DFF9FB}" type="presParOf" srcId="{DB499D8C-60B5-42D1-8348-10B4B30CB92A}" destId="{3A504217-D5BE-4BA7-A625-6275E556FFEA}" srcOrd="3" destOrd="0" presId="urn:microsoft.com/office/officeart/2005/8/layout/chart3"/>
    <dgm:cxn modelId="{3C9BDFF2-D36A-E34C-BF64-0399E596B604}" type="presParOf" srcId="{DB499D8C-60B5-42D1-8348-10B4B30CB92A}" destId="{CD8EE512-CACB-4186-9F24-7BA6D6EA8627}" srcOrd="4" destOrd="0" presId="urn:microsoft.com/office/officeart/2005/8/layout/chart3"/>
    <dgm:cxn modelId="{CF3F7DF1-B9FC-464F-9BA8-07FC0CB48A74}" type="presParOf" srcId="{DB499D8C-60B5-42D1-8348-10B4B30CB92A}" destId="{59321A75-072E-404E-9054-8A2DA0BE1101}" srcOrd="5" destOrd="0" presId="urn:microsoft.com/office/officeart/2005/8/layout/chart3"/>
    <dgm:cxn modelId="{4654397D-DA9C-904F-A3BC-2AE9252145C5}" type="presParOf" srcId="{DB499D8C-60B5-42D1-8348-10B4B30CB92A}" destId="{C79F4344-F37A-4DFA-85BA-6362FCA3E24D}" srcOrd="6" destOrd="0" presId="urn:microsoft.com/office/officeart/2005/8/layout/chart3"/>
    <dgm:cxn modelId="{38DE04C9-4D7F-6D46-B6DF-BDADA1F44BC1}" type="presParOf" srcId="{DB499D8C-60B5-42D1-8348-10B4B30CB92A}" destId="{6C21E3B9-AF52-4F2A-A902-07A1B11D8E15}" srcOrd="7" destOrd="0" presId="urn:microsoft.com/office/officeart/2005/8/layout/chart3"/>
    <dgm:cxn modelId="{9371DC73-A99F-114F-8290-0A39F157A577}" type="presParOf" srcId="{DB499D8C-60B5-42D1-8348-10B4B30CB92A}" destId="{4721AC5A-9E3B-4176-8D9B-54A46455094E}" srcOrd="8" destOrd="0" presId="urn:microsoft.com/office/officeart/2005/8/layout/chart3"/>
    <dgm:cxn modelId="{5A3C5C28-5090-954B-A657-FA77E93694C4}" type="presParOf" srcId="{DB499D8C-60B5-42D1-8348-10B4B30CB92A}" destId="{880FBEFB-D4FB-4088-A5D5-FBB3ECE84F0E}" srcOrd="9" destOrd="0" presId="urn:microsoft.com/office/officeart/2005/8/layout/chart3"/>
    <dgm:cxn modelId="{FB989796-E5DB-6646-85AA-7503AAB32455}" type="presParOf" srcId="{DB499D8C-60B5-42D1-8348-10B4B30CB92A}" destId="{7CDC4ED5-C93F-4B55-8EF3-5D531C10CC1D}" srcOrd="10" destOrd="0" presId="urn:microsoft.com/office/officeart/2005/8/layout/chart3"/>
    <dgm:cxn modelId="{BDE875AA-5C35-914E-A827-58A72D5519AB}" type="presParOf" srcId="{DB499D8C-60B5-42D1-8348-10B4B30CB92A}" destId="{27E16924-0F47-44E2-892B-4FA5B60916F3}" srcOrd="11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6467FDC-B498-42EB-BBC2-F0F4C53BFDFE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4648DA7-293F-4234-A413-3C4EA2A2A107}">
      <dgm:prSet custT="1"/>
      <dgm:spPr/>
      <dgm:t>
        <a:bodyPr/>
        <a:lstStyle/>
        <a:p>
          <a:pPr rtl="0"/>
          <a:r>
            <a:rPr lang="en-US" sz="2400" b="1" u="sng" dirty="0" smtClean="0">
              <a:latin typeface="Calibri"/>
              <a:cs typeface="Calibri"/>
            </a:rPr>
            <a:t>Task oriented leader behaviors</a:t>
          </a:r>
          <a:r>
            <a:rPr lang="en-US" sz="2400" u="none" dirty="0" smtClean="0">
              <a:latin typeface="Calibri"/>
              <a:cs typeface="Calibri"/>
            </a:rPr>
            <a:t> </a:t>
          </a:r>
          <a:r>
            <a:rPr lang="en-US" sz="2400" dirty="0" smtClean="0">
              <a:latin typeface="Calibri"/>
              <a:cs typeface="Calibri"/>
            </a:rPr>
            <a:t>involve structuring the roles of subordinates, providing them with instructions and behaving in ways that will increase the performance of the group</a:t>
          </a:r>
          <a:endParaRPr lang="en-US" sz="2400" dirty="0">
            <a:latin typeface="Calibri"/>
            <a:cs typeface="Calibri"/>
          </a:endParaRPr>
        </a:p>
      </dgm:t>
    </dgm:pt>
    <dgm:pt modelId="{C77356E5-4845-4C75-A10B-C7FF18D357CC}" type="parTrans" cxnId="{0B631759-0340-4B46-B95E-CDA9811871F9}">
      <dgm:prSet/>
      <dgm:spPr/>
      <dgm:t>
        <a:bodyPr/>
        <a:lstStyle/>
        <a:p>
          <a:endParaRPr lang="en-US"/>
        </a:p>
      </dgm:t>
    </dgm:pt>
    <dgm:pt modelId="{28B9A5DE-A640-432B-8264-993E58D41CCE}" type="sibTrans" cxnId="{0B631759-0340-4B46-B95E-CDA9811871F9}">
      <dgm:prSet/>
      <dgm:spPr/>
      <dgm:t>
        <a:bodyPr/>
        <a:lstStyle/>
        <a:p>
          <a:endParaRPr lang="en-US"/>
        </a:p>
      </dgm:t>
    </dgm:pt>
    <dgm:pt modelId="{7756D80E-DAE0-4F96-B6F6-BB9CCA4C8FC8}">
      <dgm:prSet custT="1"/>
      <dgm:spPr/>
      <dgm:t>
        <a:bodyPr/>
        <a:lstStyle/>
        <a:p>
          <a:pPr rtl="0"/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*Task oriented behaviors are directives given to employees to get things done and to ensure that organizational goals are met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8858A210-4095-4D99-A147-2D7F24C7E0CB}" type="parTrans" cxnId="{9ED8412E-D3BF-4A4F-B742-089EE0196A19}">
      <dgm:prSet/>
      <dgm:spPr/>
      <dgm:t>
        <a:bodyPr/>
        <a:lstStyle/>
        <a:p>
          <a:endParaRPr lang="en-US"/>
        </a:p>
      </dgm:t>
    </dgm:pt>
    <dgm:pt modelId="{C286F3C0-89D5-4610-BED9-7233496D19B7}" type="sibTrans" cxnId="{9ED8412E-D3BF-4A4F-B742-089EE0196A19}">
      <dgm:prSet/>
      <dgm:spPr/>
      <dgm:t>
        <a:bodyPr/>
        <a:lstStyle/>
        <a:p>
          <a:endParaRPr lang="en-US"/>
        </a:p>
      </dgm:t>
    </dgm:pt>
    <dgm:pt modelId="{44E54665-DFF4-414C-A309-EE4AC02BC10F}" type="pres">
      <dgm:prSet presAssocID="{76467FDC-B498-42EB-BBC2-F0F4C53BFDF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DA87D9F-47E6-4ADB-8D4D-643785B5BF69}" type="pres">
      <dgm:prSet presAssocID="{54648DA7-293F-4234-A413-3C4EA2A2A107}" presName="parentText" presStyleLbl="node1" presStyleIdx="0" presStyleCnt="2" custScaleY="13154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75CFBC-5ECF-4A59-8E37-E867B5ACBD83}" type="pres">
      <dgm:prSet presAssocID="{28B9A5DE-A640-432B-8264-993E58D41CCE}" presName="spacer" presStyleCnt="0"/>
      <dgm:spPr/>
    </dgm:pt>
    <dgm:pt modelId="{2306BB77-D189-4B19-8792-1F708C2E2C00}" type="pres">
      <dgm:prSet presAssocID="{7756D80E-DAE0-4F96-B6F6-BB9CCA4C8FC8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ED8412E-D3BF-4A4F-B742-089EE0196A19}" srcId="{76467FDC-B498-42EB-BBC2-F0F4C53BFDFE}" destId="{7756D80E-DAE0-4F96-B6F6-BB9CCA4C8FC8}" srcOrd="1" destOrd="0" parTransId="{8858A210-4095-4D99-A147-2D7F24C7E0CB}" sibTransId="{C286F3C0-89D5-4610-BED9-7233496D19B7}"/>
    <dgm:cxn modelId="{E979297E-230D-E34D-8677-2E5669A91172}" type="presOf" srcId="{54648DA7-293F-4234-A413-3C4EA2A2A107}" destId="{9DA87D9F-47E6-4ADB-8D4D-643785B5BF69}" srcOrd="0" destOrd="0" presId="urn:microsoft.com/office/officeart/2005/8/layout/vList2"/>
    <dgm:cxn modelId="{FEFBD17E-31F2-1A45-9FE2-8C8326A636AA}" type="presOf" srcId="{76467FDC-B498-42EB-BBC2-F0F4C53BFDFE}" destId="{44E54665-DFF4-414C-A309-EE4AC02BC10F}" srcOrd="0" destOrd="0" presId="urn:microsoft.com/office/officeart/2005/8/layout/vList2"/>
    <dgm:cxn modelId="{0B631759-0340-4B46-B95E-CDA9811871F9}" srcId="{76467FDC-B498-42EB-BBC2-F0F4C53BFDFE}" destId="{54648DA7-293F-4234-A413-3C4EA2A2A107}" srcOrd="0" destOrd="0" parTransId="{C77356E5-4845-4C75-A10B-C7FF18D357CC}" sibTransId="{28B9A5DE-A640-432B-8264-993E58D41CCE}"/>
    <dgm:cxn modelId="{9F32905F-DE60-1943-95C6-A56D9F6E5F32}" type="presOf" srcId="{7756D80E-DAE0-4F96-B6F6-BB9CCA4C8FC8}" destId="{2306BB77-D189-4B19-8792-1F708C2E2C00}" srcOrd="0" destOrd="0" presId="urn:microsoft.com/office/officeart/2005/8/layout/vList2"/>
    <dgm:cxn modelId="{B2E94864-0FD3-5B4D-B8FC-C2A7D91F3FEF}" type="presParOf" srcId="{44E54665-DFF4-414C-A309-EE4AC02BC10F}" destId="{9DA87D9F-47E6-4ADB-8D4D-643785B5BF69}" srcOrd="0" destOrd="0" presId="urn:microsoft.com/office/officeart/2005/8/layout/vList2"/>
    <dgm:cxn modelId="{C16ADA3F-B5BE-934C-9FDA-64FC72E4555D}" type="presParOf" srcId="{44E54665-DFF4-414C-A309-EE4AC02BC10F}" destId="{FC75CFBC-5ECF-4A59-8E37-E867B5ACBD83}" srcOrd="1" destOrd="0" presId="urn:microsoft.com/office/officeart/2005/8/layout/vList2"/>
    <dgm:cxn modelId="{CB0013B8-EF51-EA4B-85FE-461FD0112F7D}" type="presParOf" srcId="{44E54665-DFF4-414C-A309-EE4AC02BC10F}" destId="{2306BB77-D189-4B19-8792-1F708C2E2C0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ADBC9A6-5680-4B48-94A1-96550E9081B2}" type="doc">
      <dgm:prSet loTypeId="urn:microsoft.com/office/officeart/2005/8/layout/vList2" loCatId="list" qsTypeId="urn:microsoft.com/office/officeart/2005/8/quickstyle/simple1" qsCatId="simple" csTypeId="urn:microsoft.com/office/officeart/2005/8/colors/colorful1#2" csCatId="colorful"/>
      <dgm:spPr/>
      <dgm:t>
        <a:bodyPr/>
        <a:lstStyle/>
        <a:p>
          <a:endParaRPr lang="en-US"/>
        </a:p>
      </dgm:t>
    </dgm:pt>
    <dgm:pt modelId="{6427CF02-2907-41F1-A543-1790249C0C7C}">
      <dgm:prSet custT="1"/>
      <dgm:spPr/>
      <dgm:t>
        <a:bodyPr/>
        <a:lstStyle/>
        <a:p>
          <a:pPr rtl="0"/>
          <a:r>
            <a:rPr lang="en-US" sz="2400" b="1" u="sng" dirty="0" smtClean="0">
              <a:latin typeface="Calibri"/>
              <a:cs typeface="Calibri"/>
            </a:rPr>
            <a:t>People oriented</a:t>
          </a:r>
          <a:r>
            <a:rPr lang="en-US" sz="2400" u="sng" dirty="0" smtClean="0">
              <a:latin typeface="Calibri"/>
              <a:cs typeface="Calibri"/>
            </a:rPr>
            <a:t> </a:t>
          </a:r>
          <a:r>
            <a:rPr lang="en-US" sz="2400" b="1" u="sng" dirty="0" smtClean="0">
              <a:latin typeface="Calibri"/>
              <a:cs typeface="Calibri"/>
            </a:rPr>
            <a:t>leader</a:t>
          </a:r>
          <a:r>
            <a:rPr lang="en-US" sz="2400" u="sng" dirty="0" smtClean="0">
              <a:latin typeface="Calibri"/>
              <a:cs typeface="Calibri"/>
            </a:rPr>
            <a:t> </a:t>
          </a:r>
          <a:r>
            <a:rPr lang="en-US" sz="2400" b="1" u="sng" dirty="0" smtClean="0">
              <a:latin typeface="Calibri"/>
              <a:cs typeface="Calibri"/>
            </a:rPr>
            <a:t>behaviors</a:t>
          </a:r>
          <a:r>
            <a:rPr lang="en-US" sz="2400" u="none" dirty="0" smtClean="0">
              <a:latin typeface="Calibri"/>
              <a:cs typeface="Calibri"/>
            </a:rPr>
            <a:t> </a:t>
          </a:r>
          <a:r>
            <a:rPr lang="en-US" sz="2400" dirty="0" smtClean="0">
              <a:latin typeface="Calibri"/>
              <a:cs typeface="Calibri"/>
            </a:rPr>
            <a:t>include showing concern for employee feelings and treating employees with respect </a:t>
          </a:r>
          <a:endParaRPr lang="en-US" sz="2400" dirty="0">
            <a:latin typeface="Calibri"/>
            <a:cs typeface="Calibri"/>
          </a:endParaRPr>
        </a:p>
      </dgm:t>
    </dgm:pt>
    <dgm:pt modelId="{621D96CE-983D-4A85-BA87-E844ED73B1D1}" type="parTrans" cxnId="{7C52E0D5-685F-4545-B53B-9E57C4169E20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374C0C7B-0D95-4B95-8522-97F6111EBF9F}" type="sibTrans" cxnId="{7C52E0D5-685F-4545-B53B-9E57C4169E20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AF0A2319-5F38-4E29-B8B4-D6DE4A9BFFA6}">
      <dgm:prSet/>
      <dgm:spPr/>
      <dgm:t>
        <a:bodyPr/>
        <a:lstStyle/>
        <a:p>
          <a:pPr rtl="0"/>
          <a:r>
            <a:rPr lang="en-US" dirty="0" smtClean="0">
              <a:latin typeface="Calibri"/>
              <a:cs typeface="Calibri"/>
            </a:rPr>
            <a:t>*People oriented leaders genuinely care about the well being of their employees and they demonstrate their concern in their actions and decisions</a:t>
          </a:r>
          <a:endParaRPr lang="en-US" dirty="0">
            <a:latin typeface="Calibri"/>
            <a:cs typeface="Calibri"/>
          </a:endParaRPr>
        </a:p>
      </dgm:t>
    </dgm:pt>
    <dgm:pt modelId="{6C6D727B-3B68-44CA-9E21-40210399FC1B}" type="parTrans" cxnId="{3C02DF33-437A-4F04-BB0B-FC85C27135F8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D9639E4A-C59E-419E-849E-4D457F5D6241}" type="sibTrans" cxnId="{3C02DF33-437A-4F04-BB0B-FC85C27135F8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9059F7DF-E15E-4954-9F6C-1C6F200FE4DD}" type="pres">
      <dgm:prSet presAssocID="{CADBC9A6-5680-4B48-94A1-96550E9081B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6D515EB-967C-4E99-8A92-4DD86509748F}" type="pres">
      <dgm:prSet presAssocID="{6427CF02-2907-41F1-A543-1790249C0C7C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528C76-853D-4C4A-8CB6-2D9EB6B5AB09}" type="pres">
      <dgm:prSet presAssocID="{374C0C7B-0D95-4B95-8522-97F6111EBF9F}" presName="spacer" presStyleCnt="0"/>
      <dgm:spPr/>
    </dgm:pt>
    <dgm:pt modelId="{65310A1E-00DB-412D-A053-32352B91C19C}" type="pres">
      <dgm:prSet presAssocID="{AF0A2319-5F38-4E29-B8B4-D6DE4A9BFFA6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C52E0D5-685F-4545-B53B-9E57C4169E20}" srcId="{CADBC9A6-5680-4B48-94A1-96550E9081B2}" destId="{6427CF02-2907-41F1-A543-1790249C0C7C}" srcOrd="0" destOrd="0" parTransId="{621D96CE-983D-4A85-BA87-E844ED73B1D1}" sibTransId="{374C0C7B-0D95-4B95-8522-97F6111EBF9F}"/>
    <dgm:cxn modelId="{3C02DF33-437A-4F04-BB0B-FC85C27135F8}" srcId="{CADBC9A6-5680-4B48-94A1-96550E9081B2}" destId="{AF0A2319-5F38-4E29-B8B4-D6DE4A9BFFA6}" srcOrd="1" destOrd="0" parTransId="{6C6D727B-3B68-44CA-9E21-40210399FC1B}" sibTransId="{D9639E4A-C59E-419E-849E-4D457F5D6241}"/>
    <dgm:cxn modelId="{406701D0-E2B6-6646-BE1A-C97D18A95B5A}" type="presOf" srcId="{6427CF02-2907-41F1-A543-1790249C0C7C}" destId="{E6D515EB-967C-4E99-8A92-4DD86509748F}" srcOrd="0" destOrd="0" presId="urn:microsoft.com/office/officeart/2005/8/layout/vList2"/>
    <dgm:cxn modelId="{E6FFED36-D104-7A41-8998-9D377A4802DE}" type="presOf" srcId="{AF0A2319-5F38-4E29-B8B4-D6DE4A9BFFA6}" destId="{65310A1E-00DB-412D-A053-32352B91C19C}" srcOrd="0" destOrd="0" presId="urn:microsoft.com/office/officeart/2005/8/layout/vList2"/>
    <dgm:cxn modelId="{B1763398-7C94-6B43-B53B-0B75BA7A790C}" type="presOf" srcId="{CADBC9A6-5680-4B48-94A1-96550E9081B2}" destId="{9059F7DF-E15E-4954-9F6C-1C6F200FE4DD}" srcOrd="0" destOrd="0" presId="urn:microsoft.com/office/officeart/2005/8/layout/vList2"/>
    <dgm:cxn modelId="{15DC1005-7155-6146-B3FA-9D7151ABABFE}" type="presParOf" srcId="{9059F7DF-E15E-4954-9F6C-1C6F200FE4DD}" destId="{E6D515EB-967C-4E99-8A92-4DD86509748F}" srcOrd="0" destOrd="0" presId="urn:microsoft.com/office/officeart/2005/8/layout/vList2"/>
    <dgm:cxn modelId="{9CF1AB33-4D8F-C34B-9F3F-3EE705D35AC4}" type="presParOf" srcId="{9059F7DF-E15E-4954-9F6C-1C6F200FE4DD}" destId="{07528C76-853D-4C4A-8CB6-2D9EB6B5AB09}" srcOrd="1" destOrd="0" presId="urn:microsoft.com/office/officeart/2005/8/layout/vList2"/>
    <dgm:cxn modelId="{9779C24B-D5E6-A24C-B466-A3DDD9898026}" type="presParOf" srcId="{9059F7DF-E15E-4954-9F6C-1C6F200FE4DD}" destId="{65310A1E-00DB-412D-A053-32352B91C19C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D423F8C-E4BA-4680-9E96-7B22D8014118}" type="doc">
      <dgm:prSet loTypeId="urn:microsoft.com/office/officeart/2005/8/layout/hList6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73D6E0E-2AF4-435E-B163-4AFD923D786D}">
      <dgm:prSet phldrT="[Text]" custT="1"/>
      <dgm:spPr/>
      <dgm:t>
        <a:bodyPr/>
        <a:lstStyle/>
        <a:p>
          <a:r>
            <a:rPr lang="en-US" sz="2400" b="1" i="1" dirty="0" smtClean="0">
              <a:latin typeface="Calibri"/>
              <a:cs typeface="Calibri"/>
            </a:rPr>
            <a:t>Fiedler’s Contingency Theory</a:t>
          </a:r>
          <a:endParaRPr lang="en-US" sz="2400" b="1" dirty="0">
            <a:latin typeface="Calibri"/>
            <a:cs typeface="Calibri"/>
          </a:endParaRPr>
        </a:p>
      </dgm:t>
    </dgm:pt>
    <dgm:pt modelId="{E304EB53-26EA-4598-B435-000C0DCD620D}" type="parTrans" cxnId="{1DFD7DCF-2212-4713-A00C-8EB8FAEE1BE6}">
      <dgm:prSet/>
      <dgm:spPr/>
      <dgm:t>
        <a:bodyPr/>
        <a:lstStyle/>
        <a:p>
          <a:endParaRPr lang="en-US" sz="2000">
            <a:latin typeface="Calibri"/>
            <a:cs typeface="Calibri"/>
          </a:endParaRPr>
        </a:p>
      </dgm:t>
    </dgm:pt>
    <dgm:pt modelId="{2A8F1A9A-1D9B-4511-A72A-FEB546A621E1}" type="sibTrans" cxnId="{1DFD7DCF-2212-4713-A00C-8EB8FAEE1BE6}">
      <dgm:prSet/>
      <dgm:spPr/>
      <dgm:t>
        <a:bodyPr/>
        <a:lstStyle/>
        <a:p>
          <a:endParaRPr lang="en-US" sz="2000">
            <a:latin typeface="Calibri"/>
            <a:cs typeface="Calibri"/>
          </a:endParaRPr>
        </a:p>
      </dgm:t>
    </dgm:pt>
    <dgm:pt modelId="{B9B6E71E-B2F0-40B5-9061-6F0632CE0BE1}">
      <dgm:prSet phldrT="[Text]" custT="1"/>
      <dgm:spPr/>
      <dgm:t>
        <a:bodyPr/>
        <a:lstStyle/>
        <a:p>
          <a:r>
            <a:rPr lang="en-US" sz="2400" b="1" i="1" dirty="0" smtClean="0">
              <a:latin typeface="Calibri"/>
              <a:cs typeface="Calibri"/>
            </a:rPr>
            <a:t>Situational Leadership: Hersey &amp; Blanchard </a:t>
          </a:r>
          <a:endParaRPr lang="en-US" sz="2400" b="1" dirty="0">
            <a:latin typeface="Calibri"/>
            <a:cs typeface="Calibri"/>
          </a:endParaRPr>
        </a:p>
      </dgm:t>
    </dgm:pt>
    <dgm:pt modelId="{768EDCD0-A384-4E72-83D4-E53906F6AFBC}" type="parTrans" cxnId="{4DF6A299-8A47-4972-8839-A9CE21C3D694}">
      <dgm:prSet/>
      <dgm:spPr/>
      <dgm:t>
        <a:bodyPr/>
        <a:lstStyle/>
        <a:p>
          <a:endParaRPr lang="en-US" sz="2000">
            <a:latin typeface="Calibri"/>
            <a:cs typeface="Calibri"/>
          </a:endParaRPr>
        </a:p>
      </dgm:t>
    </dgm:pt>
    <dgm:pt modelId="{DB2C3C0A-E53F-43CA-A77F-26817F85DC9A}" type="sibTrans" cxnId="{4DF6A299-8A47-4972-8839-A9CE21C3D694}">
      <dgm:prSet/>
      <dgm:spPr/>
      <dgm:t>
        <a:bodyPr/>
        <a:lstStyle/>
        <a:p>
          <a:endParaRPr lang="en-US" sz="2000">
            <a:latin typeface="Calibri"/>
            <a:cs typeface="Calibri"/>
          </a:endParaRPr>
        </a:p>
      </dgm:t>
    </dgm:pt>
    <dgm:pt modelId="{EBBB4D24-A11A-4624-A648-6232FD72D3EB}">
      <dgm:prSet phldrT="[Text]" custT="1"/>
      <dgm:spPr/>
      <dgm:t>
        <a:bodyPr/>
        <a:lstStyle/>
        <a:p>
          <a:r>
            <a:rPr lang="en-US" sz="2400" b="1" i="1" dirty="0" smtClean="0">
              <a:latin typeface="Calibri"/>
              <a:cs typeface="Calibri"/>
            </a:rPr>
            <a:t>Vroom and </a:t>
          </a:r>
          <a:r>
            <a:rPr lang="en-US" sz="2400" b="1" i="1" dirty="0" err="1" smtClean="0">
              <a:latin typeface="Calibri"/>
              <a:cs typeface="Calibri"/>
            </a:rPr>
            <a:t>Yetton</a:t>
          </a:r>
          <a:r>
            <a:rPr lang="en-US" sz="2400" b="1" i="1" dirty="0" smtClean="0">
              <a:latin typeface="Calibri"/>
              <a:cs typeface="Calibri"/>
            </a:rPr>
            <a:t>- Leadership Decisions</a:t>
          </a:r>
          <a:endParaRPr lang="en-US" sz="2400" b="1" dirty="0">
            <a:latin typeface="Calibri"/>
            <a:cs typeface="Calibri"/>
          </a:endParaRPr>
        </a:p>
      </dgm:t>
    </dgm:pt>
    <dgm:pt modelId="{B5B140DE-97E3-4616-9647-894F13916E78}" type="parTrans" cxnId="{029C96D9-FE10-4EB0-8E76-7643642784E2}">
      <dgm:prSet/>
      <dgm:spPr/>
      <dgm:t>
        <a:bodyPr/>
        <a:lstStyle/>
        <a:p>
          <a:endParaRPr lang="en-US" sz="2000">
            <a:latin typeface="Calibri"/>
            <a:cs typeface="Calibri"/>
          </a:endParaRPr>
        </a:p>
      </dgm:t>
    </dgm:pt>
    <dgm:pt modelId="{DF0C3C45-4644-44CE-9C52-B576D966BEDD}" type="sibTrans" cxnId="{029C96D9-FE10-4EB0-8E76-7643642784E2}">
      <dgm:prSet/>
      <dgm:spPr/>
      <dgm:t>
        <a:bodyPr/>
        <a:lstStyle/>
        <a:p>
          <a:endParaRPr lang="en-US" sz="2000">
            <a:latin typeface="Calibri"/>
            <a:cs typeface="Calibri"/>
          </a:endParaRPr>
        </a:p>
      </dgm:t>
    </dgm:pt>
    <dgm:pt modelId="{E7509C79-684B-4D49-B90B-CCA505DF6E5D}" type="pres">
      <dgm:prSet presAssocID="{CD423F8C-E4BA-4680-9E96-7B22D801411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2F21E99-A4FA-442E-B8F4-6FFDD175DB09}" type="pres">
      <dgm:prSet presAssocID="{E73D6E0E-2AF4-435E-B163-4AFD923D786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CF0239-49D6-4D60-BE62-F9BEBC1ABEF4}" type="pres">
      <dgm:prSet presAssocID="{2A8F1A9A-1D9B-4511-A72A-FEB546A621E1}" presName="sibTrans" presStyleCnt="0"/>
      <dgm:spPr/>
    </dgm:pt>
    <dgm:pt modelId="{334C956B-1E6A-4DBB-8D64-B19678554AA7}" type="pres">
      <dgm:prSet presAssocID="{B9B6E71E-B2F0-40B5-9061-6F0632CE0BE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AFD558-6F83-4AB5-8D9B-74B761E539AC}" type="pres">
      <dgm:prSet presAssocID="{DB2C3C0A-E53F-43CA-A77F-26817F85DC9A}" presName="sibTrans" presStyleCnt="0"/>
      <dgm:spPr/>
    </dgm:pt>
    <dgm:pt modelId="{69986B01-B518-4E97-AA72-2FF21014BCAF}" type="pres">
      <dgm:prSet presAssocID="{EBBB4D24-A11A-4624-A648-6232FD72D3E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E5F4D31-4ADE-1D40-9E10-1CC946E12E9B}" type="presOf" srcId="{CD423F8C-E4BA-4680-9E96-7B22D8014118}" destId="{E7509C79-684B-4D49-B90B-CCA505DF6E5D}" srcOrd="0" destOrd="0" presId="urn:microsoft.com/office/officeart/2005/8/layout/hList6"/>
    <dgm:cxn modelId="{B5A45BCA-4CFB-014E-823B-AEEB4E8EF4EA}" type="presOf" srcId="{EBBB4D24-A11A-4624-A648-6232FD72D3EB}" destId="{69986B01-B518-4E97-AA72-2FF21014BCAF}" srcOrd="0" destOrd="0" presId="urn:microsoft.com/office/officeart/2005/8/layout/hList6"/>
    <dgm:cxn modelId="{029C96D9-FE10-4EB0-8E76-7643642784E2}" srcId="{CD423F8C-E4BA-4680-9E96-7B22D8014118}" destId="{EBBB4D24-A11A-4624-A648-6232FD72D3EB}" srcOrd="2" destOrd="0" parTransId="{B5B140DE-97E3-4616-9647-894F13916E78}" sibTransId="{DF0C3C45-4644-44CE-9C52-B576D966BEDD}"/>
    <dgm:cxn modelId="{4DF6A299-8A47-4972-8839-A9CE21C3D694}" srcId="{CD423F8C-E4BA-4680-9E96-7B22D8014118}" destId="{B9B6E71E-B2F0-40B5-9061-6F0632CE0BE1}" srcOrd="1" destOrd="0" parTransId="{768EDCD0-A384-4E72-83D4-E53906F6AFBC}" sibTransId="{DB2C3C0A-E53F-43CA-A77F-26817F85DC9A}"/>
    <dgm:cxn modelId="{356A3E9A-6939-814B-9002-23890919B735}" type="presOf" srcId="{B9B6E71E-B2F0-40B5-9061-6F0632CE0BE1}" destId="{334C956B-1E6A-4DBB-8D64-B19678554AA7}" srcOrd="0" destOrd="0" presId="urn:microsoft.com/office/officeart/2005/8/layout/hList6"/>
    <dgm:cxn modelId="{1DFD7DCF-2212-4713-A00C-8EB8FAEE1BE6}" srcId="{CD423F8C-E4BA-4680-9E96-7B22D8014118}" destId="{E73D6E0E-2AF4-435E-B163-4AFD923D786D}" srcOrd="0" destOrd="0" parTransId="{E304EB53-26EA-4598-B435-000C0DCD620D}" sibTransId="{2A8F1A9A-1D9B-4511-A72A-FEB546A621E1}"/>
    <dgm:cxn modelId="{113058AC-CC86-2F4D-B9C0-70E6EEDC536E}" type="presOf" srcId="{E73D6E0E-2AF4-435E-B163-4AFD923D786D}" destId="{C2F21E99-A4FA-442E-B8F4-6FFDD175DB09}" srcOrd="0" destOrd="0" presId="urn:microsoft.com/office/officeart/2005/8/layout/hList6"/>
    <dgm:cxn modelId="{3A8A43A2-F55F-CA42-9830-9FFBAE50702C}" type="presParOf" srcId="{E7509C79-684B-4D49-B90B-CCA505DF6E5D}" destId="{C2F21E99-A4FA-442E-B8F4-6FFDD175DB09}" srcOrd="0" destOrd="0" presId="urn:microsoft.com/office/officeart/2005/8/layout/hList6"/>
    <dgm:cxn modelId="{C08E2966-70A5-6C47-A403-FA093D8DBFBC}" type="presParOf" srcId="{E7509C79-684B-4D49-B90B-CCA505DF6E5D}" destId="{14CF0239-49D6-4D60-BE62-F9BEBC1ABEF4}" srcOrd="1" destOrd="0" presId="urn:microsoft.com/office/officeart/2005/8/layout/hList6"/>
    <dgm:cxn modelId="{8DF4F9F7-DBE8-FF40-A487-B597A83B58DE}" type="presParOf" srcId="{E7509C79-684B-4D49-B90B-CCA505DF6E5D}" destId="{334C956B-1E6A-4DBB-8D64-B19678554AA7}" srcOrd="2" destOrd="0" presId="urn:microsoft.com/office/officeart/2005/8/layout/hList6"/>
    <dgm:cxn modelId="{20BC27C1-3E46-344D-8D28-CEB54AAF1E02}" type="presParOf" srcId="{E7509C79-684B-4D49-B90B-CCA505DF6E5D}" destId="{B6AFD558-6F83-4AB5-8D9B-74B761E539AC}" srcOrd="3" destOrd="0" presId="urn:microsoft.com/office/officeart/2005/8/layout/hList6"/>
    <dgm:cxn modelId="{9AD60819-18EE-0540-B54B-A6D47E2D122E}" type="presParOf" srcId="{E7509C79-684B-4D49-B90B-CCA505DF6E5D}" destId="{69986B01-B518-4E97-AA72-2FF21014BCAF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4843C07-A5D7-4FBD-A88A-896C9F49C4F5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2FA79C8-8BA8-48E2-A15A-33323EDE2676}">
      <dgm:prSet/>
      <dgm:spPr/>
      <dgm:t>
        <a:bodyPr/>
        <a:lstStyle/>
        <a:p>
          <a:pPr rtl="0"/>
          <a:r>
            <a:rPr lang="en-US" dirty="0" smtClean="0">
              <a:latin typeface="Calibri"/>
              <a:cs typeface="Calibri"/>
            </a:rPr>
            <a:t>The decision tree approach is a guide leaders can use to decide how participative they should be given decision environment characteristics </a:t>
          </a:r>
          <a:endParaRPr lang="en-US" dirty="0">
            <a:latin typeface="Calibri"/>
            <a:cs typeface="Calibri"/>
          </a:endParaRPr>
        </a:p>
      </dgm:t>
    </dgm:pt>
    <dgm:pt modelId="{E66E13AC-583F-4BAF-BDDB-09D775E039CB}" type="parTrans" cxnId="{119597EC-8943-4FB8-B1C1-56CCD681AEF5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08DFFF2C-81FE-4393-848F-F73721EB2BD6}" type="sibTrans" cxnId="{119597EC-8943-4FB8-B1C1-56CCD681AEF5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DCABAE28-7A4E-497B-BD3A-F5AE2AAB8908}" type="pres">
      <dgm:prSet presAssocID="{24843C07-A5D7-4FBD-A88A-896C9F49C4F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45A027-E11D-490A-81FD-CD8A116E1169}" type="pres">
      <dgm:prSet presAssocID="{C2FA79C8-8BA8-48E2-A15A-33323EDE2676}" presName="parentText" presStyleLbl="node1" presStyleIdx="0" presStyleCnt="1" custLinFactNeighborX="8163" custLinFactNeighborY="2307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19597EC-8943-4FB8-B1C1-56CCD681AEF5}" srcId="{24843C07-A5D7-4FBD-A88A-896C9F49C4F5}" destId="{C2FA79C8-8BA8-48E2-A15A-33323EDE2676}" srcOrd="0" destOrd="0" parTransId="{E66E13AC-583F-4BAF-BDDB-09D775E039CB}" sibTransId="{08DFFF2C-81FE-4393-848F-F73721EB2BD6}"/>
    <dgm:cxn modelId="{AF5E448F-F696-8343-A46D-4D9314DB88CC}" type="presOf" srcId="{C2FA79C8-8BA8-48E2-A15A-33323EDE2676}" destId="{C145A027-E11D-490A-81FD-CD8A116E1169}" srcOrd="0" destOrd="0" presId="urn:microsoft.com/office/officeart/2005/8/layout/vList2"/>
    <dgm:cxn modelId="{5CCE867C-1901-F34D-B0E4-F9119705F66A}" type="presOf" srcId="{24843C07-A5D7-4FBD-A88A-896C9F49C4F5}" destId="{DCABAE28-7A4E-497B-BD3A-F5AE2AAB8908}" srcOrd="0" destOrd="0" presId="urn:microsoft.com/office/officeart/2005/8/layout/vList2"/>
    <dgm:cxn modelId="{9489CD9F-EB64-CE42-B7C8-3CE9265F7A45}" type="presParOf" srcId="{DCABAE28-7A4E-497B-BD3A-F5AE2AAB8908}" destId="{C145A027-E11D-490A-81FD-CD8A116E116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9E55E65-E332-496B-95AD-003CB439439C}" type="doc">
      <dgm:prSet loTypeId="urn:microsoft.com/office/officeart/2005/8/layout/vList2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20E52D0B-A40B-4EB3-9E8E-ED81FEEACF17}">
      <dgm:prSet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algn="ctr" rtl="0"/>
          <a:r>
            <a:rPr lang="en-US" sz="3600" b="1" dirty="0" smtClean="0">
              <a:latin typeface="Calibri"/>
              <a:cs typeface="Calibri"/>
            </a:rPr>
            <a:t>Leader Decision Making</a:t>
          </a:r>
          <a:r>
            <a:rPr lang="en-US" sz="3600" dirty="0" smtClean="0">
              <a:latin typeface="Calibri"/>
              <a:cs typeface="Calibri"/>
            </a:rPr>
            <a:t/>
          </a:r>
          <a:br>
            <a:rPr lang="en-US" sz="3600" dirty="0" smtClean="0">
              <a:latin typeface="Calibri"/>
              <a:cs typeface="Calibri"/>
            </a:rPr>
          </a:br>
          <a:endParaRPr lang="en-US" sz="3600" dirty="0">
            <a:latin typeface="Calibri"/>
            <a:cs typeface="Calibri"/>
          </a:endParaRPr>
        </a:p>
      </dgm:t>
    </dgm:pt>
    <dgm:pt modelId="{51FABAA3-F785-4244-84D8-9701E980ED5D}" type="parTrans" cxnId="{3841173E-146D-4900-89FA-D6EC26174B35}">
      <dgm:prSet/>
      <dgm:spPr/>
      <dgm:t>
        <a:bodyPr/>
        <a:lstStyle/>
        <a:p>
          <a:endParaRPr lang="en-US" sz="3200">
            <a:latin typeface="Calibri"/>
            <a:cs typeface="Calibri"/>
          </a:endParaRPr>
        </a:p>
      </dgm:t>
    </dgm:pt>
    <dgm:pt modelId="{58B9A2D0-C5AD-4FC8-8FCA-9E2C2406C651}" type="sibTrans" cxnId="{3841173E-146D-4900-89FA-D6EC26174B35}">
      <dgm:prSet/>
      <dgm:spPr/>
      <dgm:t>
        <a:bodyPr/>
        <a:lstStyle/>
        <a:p>
          <a:endParaRPr lang="en-US" sz="3200">
            <a:latin typeface="Calibri"/>
            <a:cs typeface="Calibri"/>
          </a:endParaRPr>
        </a:p>
      </dgm:t>
    </dgm:pt>
    <dgm:pt modelId="{F188F87C-BD8A-459F-9AFC-C24F68C75D58}" type="pres">
      <dgm:prSet presAssocID="{A9E55E65-E332-496B-95AD-003CB439439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8EDD88E-E543-4FA6-A2BD-93691D5794E2}" type="pres">
      <dgm:prSet presAssocID="{20E52D0B-A40B-4EB3-9E8E-ED81FEEACF1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E14258-9DB9-7442-B898-D9C66566EEAB}" type="presOf" srcId="{20E52D0B-A40B-4EB3-9E8E-ED81FEEACF17}" destId="{C8EDD88E-E543-4FA6-A2BD-93691D5794E2}" srcOrd="0" destOrd="0" presId="urn:microsoft.com/office/officeart/2005/8/layout/vList2"/>
    <dgm:cxn modelId="{3841173E-146D-4900-89FA-D6EC26174B35}" srcId="{A9E55E65-E332-496B-95AD-003CB439439C}" destId="{20E52D0B-A40B-4EB3-9E8E-ED81FEEACF17}" srcOrd="0" destOrd="0" parTransId="{51FABAA3-F785-4244-84D8-9701E980ED5D}" sibTransId="{58B9A2D0-C5AD-4FC8-8FCA-9E2C2406C651}"/>
    <dgm:cxn modelId="{5A98D48F-CB4D-E54A-B40D-934CEA59EFDA}" type="presOf" srcId="{A9E55E65-E332-496B-95AD-003CB439439C}" destId="{F188F87C-BD8A-459F-9AFC-C24F68C75D58}" srcOrd="0" destOrd="0" presId="urn:microsoft.com/office/officeart/2005/8/layout/vList2"/>
    <dgm:cxn modelId="{013649FE-D097-9A4F-B918-F4C1945C6E21}" type="presParOf" srcId="{F188F87C-BD8A-459F-9AFC-C24F68C75D58}" destId="{C8EDD88E-E543-4FA6-A2BD-93691D5794E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454107B-F2C9-44B9-80F4-66DBB4165715}" type="doc">
      <dgm:prSet loTypeId="urn:microsoft.com/office/officeart/2005/8/layout/vList5" loCatId="list" qsTypeId="urn:microsoft.com/office/officeart/2005/8/quickstyle/simple1" qsCatId="simple" csTypeId="urn:microsoft.com/office/officeart/2005/8/colors/colorful1#5" csCatId="colorful" phldr="1"/>
      <dgm:spPr/>
      <dgm:t>
        <a:bodyPr/>
        <a:lstStyle/>
        <a:p>
          <a:endParaRPr lang="en-US"/>
        </a:p>
      </dgm:t>
    </dgm:pt>
    <dgm:pt modelId="{D798C557-95DB-46F1-AF36-92D4B982F44F}">
      <dgm:prSet phldrT="[Text]"/>
      <dgm:spPr/>
      <dgm:t>
        <a:bodyPr/>
        <a:lstStyle/>
        <a:p>
          <a:r>
            <a:rPr lang="en-US" b="1" dirty="0" smtClean="0">
              <a:latin typeface="Calibri"/>
              <a:cs typeface="Calibri"/>
            </a:rPr>
            <a:t>Authoritarian decision making</a:t>
          </a:r>
          <a:endParaRPr lang="en-US" b="1" dirty="0">
            <a:latin typeface="Calibri"/>
            <a:cs typeface="Calibri"/>
          </a:endParaRPr>
        </a:p>
      </dgm:t>
    </dgm:pt>
    <dgm:pt modelId="{662B3C93-4E70-4471-A63B-7A5DDFE26985}" type="parTrans" cxnId="{D7970A61-BE16-4B05-A4C1-4F4D6BD30475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D44C6A75-0E12-43A1-8875-618CC28A6927}" type="sibTrans" cxnId="{D7970A61-BE16-4B05-A4C1-4F4D6BD30475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D2E4A627-2968-4D7A-B70B-FE3E582FE56C}">
      <dgm:prSet phldrT="[Text]" custT="1"/>
      <dgm:spPr/>
      <dgm:t>
        <a:bodyPr/>
        <a:lstStyle/>
        <a:p>
          <a:r>
            <a:rPr lang="en-US" sz="2600" b="1" dirty="0" smtClean="0">
              <a:latin typeface="Calibri"/>
              <a:cs typeface="Calibri"/>
            </a:rPr>
            <a:t>Leader makes the decision</a:t>
          </a:r>
          <a:endParaRPr lang="en-US" sz="2600" b="1" dirty="0">
            <a:latin typeface="Calibri"/>
            <a:cs typeface="Calibri"/>
          </a:endParaRPr>
        </a:p>
      </dgm:t>
    </dgm:pt>
    <dgm:pt modelId="{1C87EC9D-7B49-4BEF-A128-DCEADDE17850}" type="parTrans" cxnId="{A57BD3EE-F570-4C8D-9F3D-FC90302131C7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F79CAD19-2CA2-4B45-9A45-71993853062D}" type="sibTrans" cxnId="{A57BD3EE-F570-4C8D-9F3D-FC90302131C7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CC2C7346-F313-4D2C-A38D-49D116FE5F81}">
      <dgm:prSet phldrT="[Text]"/>
      <dgm:spPr/>
      <dgm:t>
        <a:bodyPr/>
        <a:lstStyle/>
        <a:p>
          <a:r>
            <a:rPr lang="en-US" b="1" dirty="0" smtClean="0">
              <a:latin typeface="Calibri"/>
              <a:cs typeface="Calibri"/>
            </a:rPr>
            <a:t>Democratic decision making</a:t>
          </a:r>
          <a:endParaRPr lang="en-US" b="1" dirty="0">
            <a:latin typeface="Calibri"/>
            <a:cs typeface="Calibri"/>
          </a:endParaRPr>
        </a:p>
      </dgm:t>
    </dgm:pt>
    <dgm:pt modelId="{BD4EEFD1-3895-4005-B067-377A129D670E}" type="parTrans" cxnId="{A0D1150C-BE78-41B6-A5C0-AE4AAC2F082C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E9300899-4E89-4B92-92A9-DCE6FCFDF8B8}" type="sibTrans" cxnId="{A0D1150C-BE78-41B6-A5C0-AE4AAC2F082C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36C98EF4-1291-44D5-8759-F76BD94FB6A6}">
      <dgm:prSet phldrT="[Text]" custT="1"/>
      <dgm:spPr/>
      <dgm:t>
        <a:bodyPr/>
        <a:lstStyle/>
        <a:p>
          <a:r>
            <a:rPr lang="en-US" sz="2600" b="1" dirty="0" smtClean="0">
              <a:latin typeface="Calibri"/>
              <a:cs typeface="Calibri"/>
            </a:rPr>
            <a:t>Employees participate in the making of the decision</a:t>
          </a:r>
          <a:endParaRPr lang="en-US" sz="2600" b="1" dirty="0">
            <a:latin typeface="Calibri"/>
            <a:cs typeface="Calibri"/>
          </a:endParaRPr>
        </a:p>
      </dgm:t>
    </dgm:pt>
    <dgm:pt modelId="{F82F8DE8-9A26-4BC3-8B43-688BD0CE5EC0}" type="parTrans" cxnId="{B2A2932D-E290-45A0-9BEC-0F8A766F3777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1CFE30B8-2D59-4250-9796-0A289D453C29}" type="sibTrans" cxnId="{B2A2932D-E290-45A0-9BEC-0F8A766F3777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5BB87264-4104-4978-8EBB-3CFBD29740FA}">
      <dgm:prSet phldrT="[Text]"/>
      <dgm:spPr/>
      <dgm:t>
        <a:bodyPr/>
        <a:lstStyle/>
        <a:p>
          <a:r>
            <a:rPr lang="en-US" b="1" dirty="0" smtClean="0">
              <a:latin typeface="Calibri"/>
              <a:cs typeface="Calibri"/>
            </a:rPr>
            <a:t>Laissez-faire decision making </a:t>
          </a:r>
          <a:endParaRPr lang="en-US" b="1" dirty="0">
            <a:latin typeface="Calibri"/>
            <a:cs typeface="Calibri"/>
          </a:endParaRPr>
        </a:p>
      </dgm:t>
    </dgm:pt>
    <dgm:pt modelId="{A8C195C8-9939-4E61-94FE-B7645E221846}" type="parTrans" cxnId="{4ED4E953-1401-4D72-8697-A26E73358D2E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FF9FA10C-D6E7-4446-B61F-96D8E608BAAE}" type="sibTrans" cxnId="{4ED4E953-1401-4D72-8697-A26E73358D2E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E508662A-9BFA-405B-9CA1-88877D7D2931}">
      <dgm:prSet phldrT="[Text]" custT="1"/>
      <dgm:spPr/>
      <dgm:t>
        <a:bodyPr/>
        <a:lstStyle/>
        <a:p>
          <a:r>
            <a:rPr lang="en-US" sz="2600" b="1" dirty="0" smtClean="0">
              <a:latin typeface="Calibri"/>
              <a:cs typeface="Calibri"/>
            </a:rPr>
            <a:t>Employees make decision and leader provides minimum guidance</a:t>
          </a:r>
          <a:endParaRPr lang="en-US" sz="2600" b="1" dirty="0">
            <a:latin typeface="Calibri"/>
            <a:cs typeface="Calibri"/>
          </a:endParaRPr>
        </a:p>
      </dgm:t>
    </dgm:pt>
    <dgm:pt modelId="{12DD247B-53F4-40C7-96F0-CCDFBC3313D7}" type="parTrans" cxnId="{AC4B7D73-47F2-412E-A70F-BE80E93B1F4E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328D6D11-496E-4731-92E7-555CC7519D60}" type="sibTrans" cxnId="{AC4B7D73-47F2-412E-A70F-BE80E93B1F4E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A9122F52-474D-420A-B4D6-A9FD9CF565DD}" type="pres">
      <dgm:prSet presAssocID="{4454107B-F2C9-44B9-80F4-66DBB416571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F5CF22A-0513-4E19-8AF6-7CC384B93ED0}" type="pres">
      <dgm:prSet presAssocID="{D798C557-95DB-46F1-AF36-92D4B982F44F}" presName="linNode" presStyleCnt="0"/>
      <dgm:spPr/>
      <dgm:t>
        <a:bodyPr/>
        <a:lstStyle/>
        <a:p>
          <a:endParaRPr lang="en-US"/>
        </a:p>
      </dgm:t>
    </dgm:pt>
    <dgm:pt modelId="{9EEDCAAF-48DF-4726-BBD9-9CA30B9F0AD9}" type="pres">
      <dgm:prSet presAssocID="{D798C557-95DB-46F1-AF36-92D4B982F44F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A1F0ED-A4FA-49B6-BD2F-0725F65EEE8A}" type="pres">
      <dgm:prSet presAssocID="{D798C557-95DB-46F1-AF36-92D4B982F44F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64E714-41D8-409B-9DAA-85141661514B}" type="pres">
      <dgm:prSet presAssocID="{D44C6A75-0E12-43A1-8875-618CC28A6927}" presName="sp" presStyleCnt="0"/>
      <dgm:spPr/>
      <dgm:t>
        <a:bodyPr/>
        <a:lstStyle/>
        <a:p>
          <a:endParaRPr lang="en-US"/>
        </a:p>
      </dgm:t>
    </dgm:pt>
    <dgm:pt modelId="{CFA71B5A-1474-486B-80DC-0FD9F5263509}" type="pres">
      <dgm:prSet presAssocID="{CC2C7346-F313-4D2C-A38D-49D116FE5F81}" presName="linNode" presStyleCnt="0"/>
      <dgm:spPr/>
      <dgm:t>
        <a:bodyPr/>
        <a:lstStyle/>
        <a:p>
          <a:endParaRPr lang="en-US"/>
        </a:p>
      </dgm:t>
    </dgm:pt>
    <dgm:pt modelId="{C3963B66-8F9E-4341-8B85-3A15049C630E}" type="pres">
      <dgm:prSet presAssocID="{CC2C7346-F313-4D2C-A38D-49D116FE5F81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B5878C-9B90-47EB-9AAE-4659F5BEFFE1}" type="pres">
      <dgm:prSet presAssocID="{CC2C7346-F313-4D2C-A38D-49D116FE5F81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0CF123-2F1E-478B-9445-530CDB31F2D6}" type="pres">
      <dgm:prSet presAssocID="{E9300899-4E89-4B92-92A9-DCE6FCFDF8B8}" presName="sp" presStyleCnt="0"/>
      <dgm:spPr/>
      <dgm:t>
        <a:bodyPr/>
        <a:lstStyle/>
        <a:p>
          <a:endParaRPr lang="en-US"/>
        </a:p>
      </dgm:t>
    </dgm:pt>
    <dgm:pt modelId="{0DC46E87-5B78-4D5A-B41E-8040ACE6FB12}" type="pres">
      <dgm:prSet presAssocID="{5BB87264-4104-4978-8EBB-3CFBD29740FA}" presName="linNode" presStyleCnt="0"/>
      <dgm:spPr/>
      <dgm:t>
        <a:bodyPr/>
        <a:lstStyle/>
        <a:p>
          <a:endParaRPr lang="en-US"/>
        </a:p>
      </dgm:t>
    </dgm:pt>
    <dgm:pt modelId="{603E8FEB-6A29-420E-9E59-A973107A36A1}" type="pres">
      <dgm:prSet presAssocID="{5BB87264-4104-4978-8EBB-3CFBD29740FA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178900-B591-4307-8871-33AEB8832DBD}" type="pres">
      <dgm:prSet presAssocID="{5BB87264-4104-4978-8EBB-3CFBD29740FA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764701A-5B30-3649-B451-F37EF61B7A06}" type="presOf" srcId="{CC2C7346-F313-4D2C-A38D-49D116FE5F81}" destId="{C3963B66-8F9E-4341-8B85-3A15049C630E}" srcOrd="0" destOrd="0" presId="urn:microsoft.com/office/officeart/2005/8/layout/vList5"/>
    <dgm:cxn modelId="{D7970A61-BE16-4B05-A4C1-4F4D6BD30475}" srcId="{4454107B-F2C9-44B9-80F4-66DBB4165715}" destId="{D798C557-95DB-46F1-AF36-92D4B982F44F}" srcOrd="0" destOrd="0" parTransId="{662B3C93-4E70-4471-A63B-7A5DDFE26985}" sibTransId="{D44C6A75-0E12-43A1-8875-618CC28A6927}"/>
    <dgm:cxn modelId="{06C25C68-E4A3-CC4B-9BF5-8DBCB6227A03}" type="presOf" srcId="{D798C557-95DB-46F1-AF36-92D4B982F44F}" destId="{9EEDCAAF-48DF-4726-BBD9-9CA30B9F0AD9}" srcOrd="0" destOrd="0" presId="urn:microsoft.com/office/officeart/2005/8/layout/vList5"/>
    <dgm:cxn modelId="{4ED4E953-1401-4D72-8697-A26E73358D2E}" srcId="{4454107B-F2C9-44B9-80F4-66DBB4165715}" destId="{5BB87264-4104-4978-8EBB-3CFBD29740FA}" srcOrd="2" destOrd="0" parTransId="{A8C195C8-9939-4E61-94FE-B7645E221846}" sibTransId="{FF9FA10C-D6E7-4446-B61F-96D8E608BAAE}"/>
    <dgm:cxn modelId="{A0D1150C-BE78-41B6-A5C0-AE4AAC2F082C}" srcId="{4454107B-F2C9-44B9-80F4-66DBB4165715}" destId="{CC2C7346-F313-4D2C-A38D-49D116FE5F81}" srcOrd="1" destOrd="0" parTransId="{BD4EEFD1-3895-4005-B067-377A129D670E}" sibTransId="{E9300899-4E89-4B92-92A9-DCE6FCFDF8B8}"/>
    <dgm:cxn modelId="{F75C8ABE-39CF-9242-87BF-1E325B48C2CF}" type="presOf" srcId="{D2E4A627-2968-4D7A-B70B-FE3E582FE56C}" destId="{ACA1F0ED-A4FA-49B6-BD2F-0725F65EEE8A}" srcOrd="0" destOrd="0" presId="urn:microsoft.com/office/officeart/2005/8/layout/vList5"/>
    <dgm:cxn modelId="{AD173DE6-6887-4D4C-84D3-D0F0F46054F7}" type="presOf" srcId="{36C98EF4-1291-44D5-8759-F76BD94FB6A6}" destId="{6DB5878C-9B90-47EB-9AAE-4659F5BEFFE1}" srcOrd="0" destOrd="0" presId="urn:microsoft.com/office/officeart/2005/8/layout/vList5"/>
    <dgm:cxn modelId="{B2A2932D-E290-45A0-9BEC-0F8A766F3777}" srcId="{CC2C7346-F313-4D2C-A38D-49D116FE5F81}" destId="{36C98EF4-1291-44D5-8759-F76BD94FB6A6}" srcOrd="0" destOrd="0" parTransId="{F82F8DE8-9A26-4BC3-8B43-688BD0CE5EC0}" sibTransId="{1CFE30B8-2D59-4250-9796-0A289D453C29}"/>
    <dgm:cxn modelId="{B1601CC1-55D8-9840-B0BF-F71B84D9DC9D}" type="presOf" srcId="{5BB87264-4104-4978-8EBB-3CFBD29740FA}" destId="{603E8FEB-6A29-420E-9E59-A973107A36A1}" srcOrd="0" destOrd="0" presId="urn:microsoft.com/office/officeart/2005/8/layout/vList5"/>
    <dgm:cxn modelId="{A57BD3EE-F570-4C8D-9F3D-FC90302131C7}" srcId="{D798C557-95DB-46F1-AF36-92D4B982F44F}" destId="{D2E4A627-2968-4D7A-B70B-FE3E582FE56C}" srcOrd="0" destOrd="0" parTransId="{1C87EC9D-7B49-4BEF-A128-DCEADDE17850}" sibTransId="{F79CAD19-2CA2-4B45-9A45-71993853062D}"/>
    <dgm:cxn modelId="{AC4B7D73-47F2-412E-A70F-BE80E93B1F4E}" srcId="{5BB87264-4104-4978-8EBB-3CFBD29740FA}" destId="{E508662A-9BFA-405B-9CA1-88877D7D2931}" srcOrd="0" destOrd="0" parTransId="{12DD247B-53F4-40C7-96F0-CCDFBC3313D7}" sibTransId="{328D6D11-496E-4731-92E7-555CC7519D60}"/>
    <dgm:cxn modelId="{630ECAF0-2C05-4544-A4C7-5EA7AD99A006}" type="presOf" srcId="{E508662A-9BFA-405B-9CA1-88877D7D2931}" destId="{78178900-B591-4307-8871-33AEB8832DBD}" srcOrd="0" destOrd="0" presId="urn:microsoft.com/office/officeart/2005/8/layout/vList5"/>
    <dgm:cxn modelId="{34AFC1B9-315B-A041-80B9-E700399BDC96}" type="presOf" srcId="{4454107B-F2C9-44B9-80F4-66DBB4165715}" destId="{A9122F52-474D-420A-B4D6-A9FD9CF565DD}" srcOrd="0" destOrd="0" presId="urn:microsoft.com/office/officeart/2005/8/layout/vList5"/>
    <dgm:cxn modelId="{CDDF33F7-FBEB-F546-996F-73C8286C8EC0}" type="presParOf" srcId="{A9122F52-474D-420A-B4D6-A9FD9CF565DD}" destId="{9F5CF22A-0513-4E19-8AF6-7CC384B93ED0}" srcOrd="0" destOrd="0" presId="urn:microsoft.com/office/officeart/2005/8/layout/vList5"/>
    <dgm:cxn modelId="{0FB212D0-9BB1-7649-A3B5-BCFD9C490717}" type="presParOf" srcId="{9F5CF22A-0513-4E19-8AF6-7CC384B93ED0}" destId="{9EEDCAAF-48DF-4726-BBD9-9CA30B9F0AD9}" srcOrd="0" destOrd="0" presId="urn:microsoft.com/office/officeart/2005/8/layout/vList5"/>
    <dgm:cxn modelId="{F7951E50-EBD3-B248-884A-0B68302D9239}" type="presParOf" srcId="{9F5CF22A-0513-4E19-8AF6-7CC384B93ED0}" destId="{ACA1F0ED-A4FA-49B6-BD2F-0725F65EEE8A}" srcOrd="1" destOrd="0" presId="urn:microsoft.com/office/officeart/2005/8/layout/vList5"/>
    <dgm:cxn modelId="{8F78E0FC-07FD-AF42-804D-91CAD764F0DB}" type="presParOf" srcId="{A9122F52-474D-420A-B4D6-A9FD9CF565DD}" destId="{DF64E714-41D8-409B-9DAA-85141661514B}" srcOrd="1" destOrd="0" presId="urn:microsoft.com/office/officeart/2005/8/layout/vList5"/>
    <dgm:cxn modelId="{2B8909E0-2948-CD40-8CF7-A9F78D7329C1}" type="presParOf" srcId="{A9122F52-474D-420A-B4D6-A9FD9CF565DD}" destId="{CFA71B5A-1474-486B-80DC-0FD9F5263509}" srcOrd="2" destOrd="0" presId="urn:microsoft.com/office/officeart/2005/8/layout/vList5"/>
    <dgm:cxn modelId="{77600CB2-85ED-2A46-805C-22ADCF21383D}" type="presParOf" srcId="{CFA71B5A-1474-486B-80DC-0FD9F5263509}" destId="{C3963B66-8F9E-4341-8B85-3A15049C630E}" srcOrd="0" destOrd="0" presId="urn:microsoft.com/office/officeart/2005/8/layout/vList5"/>
    <dgm:cxn modelId="{4635DC3C-F562-F041-9DC3-7026175E248B}" type="presParOf" srcId="{CFA71B5A-1474-486B-80DC-0FD9F5263509}" destId="{6DB5878C-9B90-47EB-9AAE-4659F5BEFFE1}" srcOrd="1" destOrd="0" presId="urn:microsoft.com/office/officeart/2005/8/layout/vList5"/>
    <dgm:cxn modelId="{4E0F80F2-E122-DF41-BC8E-058B8BFAFA5D}" type="presParOf" srcId="{A9122F52-474D-420A-B4D6-A9FD9CF565DD}" destId="{D50CF123-2F1E-478B-9445-530CDB31F2D6}" srcOrd="3" destOrd="0" presId="urn:microsoft.com/office/officeart/2005/8/layout/vList5"/>
    <dgm:cxn modelId="{51ADE8D7-68DA-924A-8411-037ED0C35CFC}" type="presParOf" srcId="{A9122F52-474D-420A-B4D6-A9FD9CF565DD}" destId="{0DC46E87-5B78-4D5A-B41E-8040ACE6FB12}" srcOrd="4" destOrd="0" presId="urn:microsoft.com/office/officeart/2005/8/layout/vList5"/>
    <dgm:cxn modelId="{98079AE4-4842-294A-BBEA-C20D85D22BF6}" type="presParOf" srcId="{0DC46E87-5B78-4D5A-B41E-8040ACE6FB12}" destId="{603E8FEB-6A29-420E-9E59-A973107A36A1}" srcOrd="0" destOrd="0" presId="urn:microsoft.com/office/officeart/2005/8/layout/vList5"/>
    <dgm:cxn modelId="{77CD0975-F0AF-AD4E-A092-A2B30A79450E}" type="presParOf" srcId="{0DC46E87-5B78-4D5A-B41E-8040ACE6FB12}" destId="{78178900-B591-4307-8871-33AEB8832DB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AB25A6A-C3B5-43DB-BF16-D236395D28B8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84A4FD0-A7DA-483D-88C0-993380462FE9}">
      <dgm:prSet phldrT="[Text]" custT="1"/>
      <dgm:spPr/>
      <dgm:t>
        <a:bodyPr/>
        <a:lstStyle/>
        <a:p>
          <a:r>
            <a:rPr lang="en-US" sz="2800" b="1" dirty="0" smtClean="0">
              <a:latin typeface="Times New Roman" pitchFamily="18" charset="0"/>
              <a:cs typeface="Times New Roman" pitchFamily="18" charset="0"/>
            </a:rPr>
            <a:t>Telling/directing </a:t>
          </a:r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  *Employees are committed but need constant direction</a:t>
          </a:r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ACEE5E4B-1DDD-4471-A306-ADEF4EB6244C}" type="parTrans" cxnId="{E8E30BF9-0900-4B40-9459-A8B249C8621A}">
      <dgm:prSet/>
      <dgm:spPr/>
      <dgm:t>
        <a:bodyPr/>
        <a:lstStyle/>
        <a:p>
          <a:endParaRPr lang="en-US"/>
        </a:p>
      </dgm:t>
    </dgm:pt>
    <dgm:pt modelId="{04B535DD-C7EC-456B-A7F0-BC64FEC8BEE3}" type="sibTrans" cxnId="{E8E30BF9-0900-4B40-9459-A8B249C8621A}">
      <dgm:prSet/>
      <dgm:spPr/>
      <dgm:t>
        <a:bodyPr/>
        <a:lstStyle/>
        <a:p>
          <a:endParaRPr lang="en-US"/>
        </a:p>
      </dgm:t>
    </dgm:pt>
    <dgm:pt modelId="{E52328C0-90EF-4F04-A655-175B80DC48F3}">
      <dgm:prSet phldrT="[Text]" custT="1"/>
      <dgm:spPr/>
      <dgm:t>
        <a:bodyPr/>
        <a:lstStyle/>
        <a:p>
          <a:r>
            <a:rPr lang="en-US" sz="2800" b="1" dirty="0" smtClean="0">
              <a:latin typeface="Times New Roman" pitchFamily="18" charset="0"/>
              <a:cs typeface="Times New Roman" pitchFamily="18" charset="0"/>
            </a:rPr>
            <a:t>Selling/coaching  </a:t>
          </a:r>
          <a:r>
            <a:rPr lang="en-US" sz="2800" dirty="0" smtClean="0">
              <a:latin typeface="Times New Roman" pitchFamily="18" charset="0"/>
              <a:cs typeface="Times New Roman" pitchFamily="18" charset="0"/>
            </a:rPr>
            <a:t>*Leaders encourage and collaborate to gain results</a:t>
          </a:r>
          <a:endParaRPr lang="en-US" sz="2800" dirty="0">
            <a:latin typeface="Times New Roman" pitchFamily="18" charset="0"/>
            <a:cs typeface="Times New Roman" pitchFamily="18" charset="0"/>
          </a:endParaRPr>
        </a:p>
      </dgm:t>
    </dgm:pt>
    <dgm:pt modelId="{A9548BAE-B268-4842-9EFD-BE60BDEC7832}" type="parTrans" cxnId="{2680E5AB-2B06-4975-8C05-0360A7D0A63F}">
      <dgm:prSet/>
      <dgm:spPr/>
      <dgm:t>
        <a:bodyPr/>
        <a:lstStyle/>
        <a:p>
          <a:endParaRPr lang="en-US"/>
        </a:p>
      </dgm:t>
    </dgm:pt>
    <dgm:pt modelId="{9D76EC7B-C397-4C02-B472-E14D7C510EA2}" type="sibTrans" cxnId="{2680E5AB-2B06-4975-8C05-0360A7D0A63F}">
      <dgm:prSet/>
      <dgm:spPr/>
      <dgm:t>
        <a:bodyPr/>
        <a:lstStyle/>
        <a:p>
          <a:endParaRPr lang="en-US"/>
        </a:p>
      </dgm:t>
    </dgm:pt>
    <dgm:pt modelId="{7B0A0DA6-0916-4105-9EF5-6B72A5C976C1}">
      <dgm:prSet phldrT="[Text]" custT="1"/>
      <dgm:spPr/>
      <dgm:t>
        <a:bodyPr/>
        <a:lstStyle/>
        <a:p>
          <a:r>
            <a:rPr lang="en-US" sz="2400" b="1" dirty="0" smtClean="0">
              <a:latin typeface="Times New Roman" pitchFamily="18" charset="0"/>
              <a:cs typeface="Times New Roman" pitchFamily="18" charset="0"/>
            </a:rPr>
            <a:t>Participating/supporting </a:t>
          </a:r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 *Leaders provide guidance and employees make decisions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32DE2521-4EE9-48BB-A9DC-B2C66BA0365C}" type="parTrans" cxnId="{AB410812-D414-4968-AD90-D8CC9BEC5CDB}">
      <dgm:prSet/>
      <dgm:spPr/>
      <dgm:t>
        <a:bodyPr/>
        <a:lstStyle/>
        <a:p>
          <a:endParaRPr lang="en-US"/>
        </a:p>
      </dgm:t>
    </dgm:pt>
    <dgm:pt modelId="{1D75BBB6-41E3-4B2F-BC33-633A2A03ED65}" type="sibTrans" cxnId="{AB410812-D414-4968-AD90-D8CC9BEC5CDB}">
      <dgm:prSet/>
      <dgm:spPr/>
      <dgm:t>
        <a:bodyPr/>
        <a:lstStyle/>
        <a:p>
          <a:endParaRPr lang="en-US"/>
        </a:p>
      </dgm:t>
    </dgm:pt>
    <dgm:pt modelId="{BE96C1E4-9DAF-47CF-B041-C00F381DDAFB}">
      <dgm:prSet phldrT="[Text]" custT="1"/>
      <dgm:spPr/>
      <dgm:t>
        <a:bodyPr/>
        <a:lstStyle/>
        <a:p>
          <a:r>
            <a:rPr lang="en-US" sz="2400" b="1" dirty="0" smtClean="0">
              <a:latin typeface="Times New Roman" pitchFamily="18" charset="0"/>
              <a:cs typeface="Times New Roman" pitchFamily="18" charset="0"/>
            </a:rPr>
            <a:t>Delegating </a:t>
          </a:r>
          <a:r>
            <a:rPr lang="en-US" sz="2400" dirty="0" smtClean="0">
              <a:latin typeface="Times New Roman" pitchFamily="18" charset="0"/>
              <a:cs typeface="Times New Roman" pitchFamily="18" charset="0"/>
            </a:rPr>
            <a:t> *Leaders assign and make employees responsible</a:t>
          </a:r>
          <a:endParaRPr lang="en-US" sz="2400" dirty="0">
            <a:latin typeface="Times New Roman" pitchFamily="18" charset="0"/>
            <a:cs typeface="Times New Roman" pitchFamily="18" charset="0"/>
          </a:endParaRPr>
        </a:p>
      </dgm:t>
    </dgm:pt>
    <dgm:pt modelId="{5341E19D-E219-40B5-8CD0-BBE8C4DE431A}" type="parTrans" cxnId="{A90602E8-AF1F-4DBE-86AD-B5C160FB8136}">
      <dgm:prSet/>
      <dgm:spPr/>
      <dgm:t>
        <a:bodyPr/>
        <a:lstStyle/>
        <a:p>
          <a:endParaRPr lang="en-US"/>
        </a:p>
      </dgm:t>
    </dgm:pt>
    <dgm:pt modelId="{0C99589E-C2EB-4E9E-B526-276C26651BF1}" type="sibTrans" cxnId="{A90602E8-AF1F-4DBE-86AD-B5C160FB8136}">
      <dgm:prSet/>
      <dgm:spPr/>
      <dgm:t>
        <a:bodyPr/>
        <a:lstStyle/>
        <a:p>
          <a:endParaRPr lang="en-US"/>
        </a:p>
      </dgm:t>
    </dgm:pt>
    <dgm:pt modelId="{86263A27-4BDA-46F7-9D71-4A3BA7B667DC}" type="pres">
      <dgm:prSet presAssocID="{0AB25A6A-C3B5-43DB-BF16-D236395D28B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EEFCBDB-5882-4ABB-8FF0-C1B25F8438D0}" type="pres">
      <dgm:prSet presAssocID="{784A4FD0-A7DA-483D-88C0-993380462FE9}" presName="parentLin" presStyleCnt="0"/>
      <dgm:spPr/>
    </dgm:pt>
    <dgm:pt modelId="{C5AD48D4-2BC2-4740-A3AF-303969E9A411}" type="pres">
      <dgm:prSet presAssocID="{784A4FD0-A7DA-483D-88C0-993380462FE9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F4B77894-BAA3-4F8B-898D-C047CBCE1815}" type="pres">
      <dgm:prSet presAssocID="{784A4FD0-A7DA-483D-88C0-993380462FE9}" presName="parentText" presStyleLbl="node1" presStyleIdx="0" presStyleCnt="4" custScaleX="142857" custScaleY="10545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8EB617-9BE7-428D-B54B-8665D04DC77E}" type="pres">
      <dgm:prSet presAssocID="{784A4FD0-A7DA-483D-88C0-993380462FE9}" presName="negativeSpace" presStyleCnt="0"/>
      <dgm:spPr/>
    </dgm:pt>
    <dgm:pt modelId="{88DBC416-5180-4D08-8F1E-167520A56AF1}" type="pres">
      <dgm:prSet presAssocID="{784A4FD0-A7DA-483D-88C0-993380462FE9}" presName="childText" presStyleLbl="conFgAcc1" presStyleIdx="0" presStyleCnt="4">
        <dgm:presLayoutVars>
          <dgm:bulletEnabled val="1"/>
        </dgm:presLayoutVars>
      </dgm:prSet>
      <dgm:spPr/>
    </dgm:pt>
    <dgm:pt modelId="{E1468E2F-9613-4125-BDED-49DC90AA1BB9}" type="pres">
      <dgm:prSet presAssocID="{04B535DD-C7EC-456B-A7F0-BC64FEC8BEE3}" presName="spaceBetweenRectangles" presStyleCnt="0"/>
      <dgm:spPr/>
    </dgm:pt>
    <dgm:pt modelId="{63172264-9CB5-4971-AC00-E5CA44BA0C51}" type="pres">
      <dgm:prSet presAssocID="{E52328C0-90EF-4F04-A655-175B80DC48F3}" presName="parentLin" presStyleCnt="0"/>
      <dgm:spPr/>
    </dgm:pt>
    <dgm:pt modelId="{BDD1F566-0401-4C5A-BCA4-5637387010B1}" type="pres">
      <dgm:prSet presAssocID="{E52328C0-90EF-4F04-A655-175B80DC48F3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86BB800F-0C68-44D3-B8F9-E532526AF18A}" type="pres">
      <dgm:prSet presAssocID="{E52328C0-90EF-4F04-A655-175B80DC48F3}" presName="parentText" presStyleLbl="node1" presStyleIdx="1" presStyleCnt="4" custScaleX="12316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D4D2F5-98AD-4FA0-859F-AE65FEBFEAF8}" type="pres">
      <dgm:prSet presAssocID="{E52328C0-90EF-4F04-A655-175B80DC48F3}" presName="negativeSpace" presStyleCnt="0"/>
      <dgm:spPr/>
    </dgm:pt>
    <dgm:pt modelId="{A4039C3E-3471-4CB6-A29B-3DC3037C1F47}" type="pres">
      <dgm:prSet presAssocID="{E52328C0-90EF-4F04-A655-175B80DC48F3}" presName="childText" presStyleLbl="conFgAcc1" presStyleIdx="1" presStyleCnt="4">
        <dgm:presLayoutVars>
          <dgm:bulletEnabled val="1"/>
        </dgm:presLayoutVars>
      </dgm:prSet>
      <dgm:spPr/>
    </dgm:pt>
    <dgm:pt modelId="{371F17E4-C60F-4BB5-A132-7BA9F6BC11D6}" type="pres">
      <dgm:prSet presAssocID="{9D76EC7B-C397-4C02-B472-E14D7C510EA2}" presName="spaceBetweenRectangles" presStyleCnt="0"/>
      <dgm:spPr/>
    </dgm:pt>
    <dgm:pt modelId="{655F2EAB-BB69-4817-9907-606758A4B155}" type="pres">
      <dgm:prSet presAssocID="{7B0A0DA6-0916-4105-9EF5-6B72A5C976C1}" presName="parentLin" presStyleCnt="0"/>
      <dgm:spPr/>
    </dgm:pt>
    <dgm:pt modelId="{3EE5E641-0B43-459B-A1E5-F2DBCCA3FAEE}" type="pres">
      <dgm:prSet presAssocID="{7B0A0DA6-0916-4105-9EF5-6B72A5C976C1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970126B4-C883-4889-A721-4D587160543D}" type="pres">
      <dgm:prSet presAssocID="{7B0A0DA6-0916-4105-9EF5-6B72A5C976C1}" presName="parentText" presStyleLbl="node1" presStyleIdx="2" presStyleCnt="4" custScaleX="11222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D371CB-408A-4340-A4C6-2114344D4306}" type="pres">
      <dgm:prSet presAssocID="{7B0A0DA6-0916-4105-9EF5-6B72A5C976C1}" presName="negativeSpace" presStyleCnt="0"/>
      <dgm:spPr/>
    </dgm:pt>
    <dgm:pt modelId="{97985CDA-DB54-4A2F-ADC0-2F9C04E0E3D3}" type="pres">
      <dgm:prSet presAssocID="{7B0A0DA6-0916-4105-9EF5-6B72A5C976C1}" presName="childText" presStyleLbl="conFgAcc1" presStyleIdx="2" presStyleCnt="4">
        <dgm:presLayoutVars>
          <dgm:bulletEnabled val="1"/>
        </dgm:presLayoutVars>
      </dgm:prSet>
      <dgm:spPr/>
    </dgm:pt>
    <dgm:pt modelId="{B3090117-084A-4359-94C7-DDF503F402E7}" type="pres">
      <dgm:prSet presAssocID="{1D75BBB6-41E3-4B2F-BC33-633A2A03ED65}" presName="spaceBetweenRectangles" presStyleCnt="0"/>
      <dgm:spPr/>
    </dgm:pt>
    <dgm:pt modelId="{6E4F2D0E-9EA8-4DD3-BD0D-C291AEF9FF21}" type="pres">
      <dgm:prSet presAssocID="{BE96C1E4-9DAF-47CF-B041-C00F381DDAFB}" presName="parentLin" presStyleCnt="0"/>
      <dgm:spPr/>
    </dgm:pt>
    <dgm:pt modelId="{8C9CA092-86D7-483D-8C8E-08847584AB0F}" type="pres">
      <dgm:prSet presAssocID="{BE96C1E4-9DAF-47CF-B041-C00F381DDAFB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515D7485-DF6C-454A-8824-F7DB2FBA7491}" type="pres">
      <dgm:prSet presAssocID="{BE96C1E4-9DAF-47CF-B041-C00F381DDAFB}" presName="parentText" presStyleLbl="node1" presStyleIdx="3" presStyleCnt="4" custScaleX="9678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0EBE0A-3FF3-4FEC-AC22-D8AE5446F308}" type="pres">
      <dgm:prSet presAssocID="{BE96C1E4-9DAF-47CF-B041-C00F381DDAFB}" presName="negativeSpace" presStyleCnt="0"/>
      <dgm:spPr/>
    </dgm:pt>
    <dgm:pt modelId="{9623C270-DC8F-417C-9CE9-753298C374F0}" type="pres">
      <dgm:prSet presAssocID="{BE96C1E4-9DAF-47CF-B041-C00F381DDAFB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AB410812-D414-4968-AD90-D8CC9BEC5CDB}" srcId="{0AB25A6A-C3B5-43DB-BF16-D236395D28B8}" destId="{7B0A0DA6-0916-4105-9EF5-6B72A5C976C1}" srcOrd="2" destOrd="0" parTransId="{32DE2521-4EE9-48BB-A9DC-B2C66BA0365C}" sibTransId="{1D75BBB6-41E3-4B2F-BC33-633A2A03ED65}"/>
    <dgm:cxn modelId="{2680E5AB-2B06-4975-8C05-0360A7D0A63F}" srcId="{0AB25A6A-C3B5-43DB-BF16-D236395D28B8}" destId="{E52328C0-90EF-4F04-A655-175B80DC48F3}" srcOrd="1" destOrd="0" parTransId="{A9548BAE-B268-4842-9EFD-BE60BDEC7832}" sibTransId="{9D76EC7B-C397-4C02-B472-E14D7C510EA2}"/>
    <dgm:cxn modelId="{711746EF-B0E0-48D7-9D7D-A875478CD9C4}" type="presOf" srcId="{BE96C1E4-9DAF-47CF-B041-C00F381DDAFB}" destId="{8C9CA092-86D7-483D-8C8E-08847584AB0F}" srcOrd="0" destOrd="0" presId="urn:microsoft.com/office/officeart/2005/8/layout/list1"/>
    <dgm:cxn modelId="{AC00C244-AC94-46F6-84D7-C94A944B0349}" type="presOf" srcId="{7B0A0DA6-0916-4105-9EF5-6B72A5C976C1}" destId="{970126B4-C883-4889-A721-4D587160543D}" srcOrd="1" destOrd="0" presId="urn:microsoft.com/office/officeart/2005/8/layout/list1"/>
    <dgm:cxn modelId="{9A889576-40FC-4697-BA83-1597CC05E467}" type="presOf" srcId="{0AB25A6A-C3B5-43DB-BF16-D236395D28B8}" destId="{86263A27-4BDA-46F7-9D71-4A3BA7B667DC}" srcOrd="0" destOrd="0" presId="urn:microsoft.com/office/officeart/2005/8/layout/list1"/>
    <dgm:cxn modelId="{7DCCCA80-4ECE-4311-94FF-171680DB35DF}" type="presOf" srcId="{E52328C0-90EF-4F04-A655-175B80DC48F3}" destId="{86BB800F-0C68-44D3-B8F9-E532526AF18A}" srcOrd="1" destOrd="0" presId="urn:microsoft.com/office/officeart/2005/8/layout/list1"/>
    <dgm:cxn modelId="{DCF11CDB-4104-435B-8F35-637623F9E563}" type="presOf" srcId="{BE96C1E4-9DAF-47CF-B041-C00F381DDAFB}" destId="{515D7485-DF6C-454A-8824-F7DB2FBA7491}" srcOrd="1" destOrd="0" presId="urn:microsoft.com/office/officeart/2005/8/layout/list1"/>
    <dgm:cxn modelId="{E8E30BF9-0900-4B40-9459-A8B249C8621A}" srcId="{0AB25A6A-C3B5-43DB-BF16-D236395D28B8}" destId="{784A4FD0-A7DA-483D-88C0-993380462FE9}" srcOrd="0" destOrd="0" parTransId="{ACEE5E4B-1DDD-4471-A306-ADEF4EB6244C}" sibTransId="{04B535DD-C7EC-456B-A7F0-BC64FEC8BEE3}"/>
    <dgm:cxn modelId="{A90602E8-AF1F-4DBE-86AD-B5C160FB8136}" srcId="{0AB25A6A-C3B5-43DB-BF16-D236395D28B8}" destId="{BE96C1E4-9DAF-47CF-B041-C00F381DDAFB}" srcOrd="3" destOrd="0" parTransId="{5341E19D-E219-40B5-8CD0-BBE8C4DE431A}" sibTransId="{0C99589E-C2EB-4E9E-B526-276C26651BF1}"/>
    <dgm:cxn modelId="{6860347B-2121-431B-BFA9-90D8C00D4D8F}" type="presOf" srcId="{E52328C0-90EF-4F04-A655-175B80DC48F3}" destId="{BDD1F566-0401-4C5A-BCA4-5637387010B1}" srcOrd="0" destOrd="0" presId="urn:microsoft.com/office/officeart/2005/8/layout/list1"/>
    <dgm:cxn modelId="{81454263-4C49-41B7-B863-D51C1AE2A218}" type="presOf" srcId="{784A4FD0-A7DA-483D-88C0-993380462FE9}" destId="{F4B77894-BAA3-4F8B-898D-C047CBCE1815}" srcOrd="1" destOrd="0" presId="urn:microsoft.com/office/officeart/2005/8/layout/list1"/>
    <dgm:cxn modelId="{751B9994-AD09-450A-8539-022D64583E55}" type="presOf" srcId="{7B0A0DA6-0916-4105-9EF5-6B72A5C976C1}" destId="{3EE5E641-0B43-459B-A1E5-F2DBCCA3FAEE}" srcOrd="0" destOrd="0" presId="urn:microsoft.com/office/officeart/2005/8/layout/list1"/>
    <dgm:cxn modelId="{F7D5C0B1-AC3D-478D-96AA-91050A777058}" type="presOf" srcId="{784A4FD0-A7DA-483D-88C0-993380462FE9}" destId="{C5AD48D4-2BC2-4740-A3AF-303969E9A411}" srcOrd="0" destOrd="0" presId="urn:microsoft.com/office/officeart/2005/8/layout/list1"/>
    <dgm:cxn modelId="{49582A0F-EC1B-4606-BEE9-E87964337A99}" type="presParOf" srcId="{86263A27-4BDA-46F7-9D71-4A3BA7B667DC}" destId="{6EEFCBDB-5882-4ABB-8FF0-C1B25F8438D0}" srcOrd="0" destOrd="0" presId="urn:microsoft.com/office/officeart/2005/8/layout/list1"/>
    <dgm:cxn modelId="{8EA05D7D-D68D-4CDB-9C99-97F6A21B88BC}" type="presParOf" srcId="{6EEFCBDB-5882-4ABB-8FF0-C1B25F8438D0}" destId="{C5AD48D4-2BC2-4740-A3AF-303969E9A411}" srcOrd="0" destOrd="0" presId="urn:microsoft.com/office/officeart/2005/8/layout/list1"/>
    <dgm:cxn modelId="{47DA51B6-1C8F-4E98-8FB9-9036FBEA6318}" type="presParOf" srcId="{6EEFCBDB-5882-4ABB-8FF0-C1B25F8438D0}" destId="{F4B77894-BAA3-4F8B-898D-C047CBCE1815}" srcOrd="1" destOrd="0" presId="urn:microsoft.com/office/officeart/2005/8/layout/list1"/>
    <dgm:cxn modelId="{33FD68BC-DB96-4EB3-BBE5-F6ACEDF509A1}" type="presParOf" srcId="{86263A27-4BDA-46F7-9D71-4A3BA7B667DC}" destId="{3A8EB617-9BE7-428D-B54B-8665D04DC77E}" srcOrd="1" destOrd="0" presId="urn:microsoft.com/office/officeart/2005/8/layout/list1"/>
    <dgm:cxn modelId="{5EC6B08D-2883-4DE1-8F40-1EE43ECA1BB3}" type="presParOf" srcId="{86263A27-4BDA-46F7-9D71-4A3BA7B667DC}" destId="{88DBC416-5180-4D08-8F1E-167520A56AF1}" srcOrd="2" destOrd="0" presId="urn:microsoft.com/office/officeart/2005/8/layout/list1"/>
    <dgm:cxn modelId="{25F7A7FF-DEB8-4B12-BD63-A15C9030597E}" type="presParOf" srcId="{86263A27-4BDA-46F7-9D71-4A3BA7B667DC}" destId="{E1468E2F-9613-4125-BDED-49DC90AA1BB9}" srcOrd="3" destOrd="0" presId="urn:microsoft.com/office/officeart/2005/8/layout/list1"/>
    <dgm:cxn modelId="{D94A26F4-4BC4-4163-971A-E1594021CD74}" type="presParOf" srcId="{86263A27-4BDA-46F7-9D71-4A3BA7B667DC}" destId="{63172264-9CB5-4971-AC00-E5CA44BA0C51}" srcOrd="4" destOrd="0" presId="urn:microsoft.com/office/officeart/2005/8/layout/list1"/>
    <dgm:cxn modelId="{A1B6B2FA-B79F-404A-AC0E-5BDECD9FCD8C}" type="presParOf" srcId="{63172264-9CB5-4971-AC00-E5CA44BA0C51}" destId="{BDD1F566-0401-4C5A-BCA4-5637387010B1}" srcOrd="0" destOrd="0" presId="urn:microsoft.com/office/officeart/2005/8/layout/list1"/>
    <dgm:cxn modelId="{676C6184-A0A1-490D-B6F9-CAE7F6697464}" type="presParOf" srcId="{63172264-9CB5-4971-AC00-E5CA44BA0C51}" destId="{86BB800F-0C68-44D3-B8F9-E532526AF18A}" srcOrd="1" destOrd="0" presId="urn:microsoft.com/office/officeart/2005/8/layout/list1"/>
    <dgm:cxn modelId="{10310975-05B8-4CC9-8D20-7B21F91D5E59}" type="presParOf" srcId="{86263A27-4BDA-46F7-9D71-4A3BA7B667DC}" destId="{1BD4D2F5-98AD-4FA0-859F-AE65FEBFEAF8}" srcOrd="5" destOrd="0" presId="urn:microsoft.com/office/officeart/2005/8/layout/list1"/>
    <dgm:cxn modelId="{2F842566-D206-45BB-BDD6-54E6D2968297}" type="presParOf" srcId="{86263A27-4BDA-46F7-9D71-4A3BA7B667DC}" destId="{A4039C3E-3471-4CB6-A29B-3DC3037C1F47}" srcOrd="6" destOrd="0" presId="urn:microsoft.com/office/officeart/2005/8/layout/list1"/>
    <dgm:cxn modelId="{6DECD144-A2ED-4962-8B8F-A71FACDFE391}" type="presParOf" srcId="{86263A27-4BDA-46F7-9D71-4A3BA7B667DC}" destId="{371F17E4-C60F-4BB5-A132-7BA9F6BC11D6}" srcOrd="7" destOrd="0" presId="urn:microsoft.com/office/officeart/2005/8/layout/list1"/>
    <dgm:cxn modelId="{2A357B95-6C6B-4987-BDA0-ADB560BF6E18}" type="presParOf" srcId="{86263A27-4BDA-46F7-9D71-4A3BA7B667DC}" destId="{655F2EAB-BB69-4817-9907-606758A4B155}" srcOrd="8" destOrd="0" presId="urn:microsoft.com/office/officeart/2005/8/layout/list1"/>
    <dgm:cxn modelId="{3BB3E688-A00E-4C3C-9CBE-44C224758612}" type="presParOf" srcId="{655F2EAB-BB69-4817-9907-606758A4B155}" destId="{3EE5E641-0B43-459B-A1E5-F2DBCCA3FAEE}" srcOrd="0" destOrd="0" presId="urn:microsoft.com/office/officeart/2005/8/layout/list1"/>
    <dgm:cxn modelId="{645EB0C3-F6AB-4C7B-9CF6-3E1BDC6771F7}" type="presParOf" srcId="{655F2EAB-BB69-4817-9907-606758A4B155}" destId="{970126B4-C883-4889-A721-4D587160543D}" srcOrd="1" destOrd="0" presId="urn:microsoft.com/office/officeart/2005/8/layout/list1"/>
    <dgm:cxn modelId="{67245738-99B2-4305-8D3E-3A56341F95CC}" type="presParOf" srcId="{86263A27-4BDA-46F7-9D71-4A3BA7B667DC}" destId="{3ED371CB-408A-4340-A4C6-2114344D4306}" srcOrd="9" destOrd="0" presId="urn:microsoft.com/office/officeart/2005/8/layout/list1"/>
    <dgm:cxn modelId="{DDE1AC5A-48F2-403C-A0EC-18D458369061}" type="presParOf" srcId="{86263A27-4BDA-46F7-9D71-4A3BA7B667DC}" destId="{97985CDA-DB54-4A2F-ADC0-2F9C04E0E3D3}" srcOrd="10" destOrd="0" presId="urn:microsoft.com/office/officeart/2005/8/layout/list1"/>
    <dgm:cxn modelId="{FC642B5E-4D51-4718-A693-070DB62544C8}" type="presParOf" srcId="{86263A27-4BDA-46F7-9D71-4A3BA7B667DC}" destId="{B3090117-084A-4359-94C7-DDF503F402E7}" srcOrd="11" destOrd="0" presId="urn:microsoft.com/office/officeart/2005/8/layout/list1"/>
    <dgm:cxn modelId="{2F4F12D5-3CD2-4A59-A510-D146635AA561}" type="presParOf" srcId="{86263A27-4BDA-46F7-9D71-4A3BA7B667DC}" destId="{6E4F2D0E-9EA8-4DD3-BD0D-C291AEF9FF21}" srcOrd="12" destOrd="0" presId="urn:microsoft.com/office/officeart/2005/8/layout/list1"/>
    <dgm:cxn modelId="{FCD74989-753A-45BB-8C19-98CB78328A5E}" type="presParOf" srcId="{6E4F2D0E-9EA8-4DD3-BD0D-C291AEF9FF21}" destId="{8C9CA092-86D7-483D-8C8E-08847584AB0F}" srcOrd="0" destOrd="0" presId="urn:microsoft.com/office/officeart/2005/8/layout/list1"/>
    <dgm:cxn modelId="{F7DF7C87-382F-49B8-9380-D88376A9B1F2}" type="presParOf" srcId="{6E4F2D0E-9EA8-4DD3-BD0D-C291AEF9FF21}" destId="{515D7485-DF6C-454A-8824-F7DB2FBA7491}" srcOrd="1" destOrd="0" presId="urn:microsoft.com/office/officeart/2005/8/layout/list1"/>
    <dgm:cxn modelId="{236911AE-F9A3-4C55-9BDB-A0F23E2F3616}" type="presParOf" srcId="{86263A27-4BDA-46F7-9D71-4A3BA7B667DC}" destId="{840EBE0A-3FF3-4FEC-AC22-D8AE5446F308}" srcOrd="13" destOrd="0" presId="urn:microsoft.com/office/officeart/2005/8/layout/list1"/>
    <dgm:cxn modelId="{CC1D936D-68AC-40FF-B3CA-16F05AD09D70}" type="presParOf" srcId="{86263A27-4BDA-46F7-9D71-4A3BA7B667DC}" destId="{9623C270-DC8F-417C-9CE9-753298C374F0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D46BCB6-A5BC-4A07-8364-591C1B31A11A}" type="doc">
      <dgm:prSet loTypeId="urn:microsoft.com/office/officeart/2005/8/layout/default#1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BEA346D5-5564-4197-93BC-5425E93029C0}">
      <dgm:prSet/>
      <dgm:spPr/>
      <dgm:t>
        <a:bodyPr/>
        <a:lstStyle/>
        <a:p>
          <a:pPr rtl="0"/>
          <a:r>
            <a:rPr lang="en-US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i="1" dirty="0" smtClean="0">
              <a:latin typeface="Times New Roman" pitchFamily="18" charset="0"/>
              <a:cs typeface="Times New Roman" pitchFamily="18" charset="0"/>
            </a:rPr>
            <a:t> Sergey </a:t>
          </a:r>
          <a:r>
            <a:rPr lang="en-US" i="1" dirty="0" err="1" smtClean="0">
              <a:latin typeface="Times New Roman" pitchFamily="18" charset="0"/>
              <a:cs typeface="Times New Roman" pitchFamily="18" charset="0"/>
            </a:rPr>
            <a:t>Brin</a:t>
          </a:r>
          <a:r>
            <a:rPr lang="en-US" i="1" dirty="0" smtClean="0">
              <a:latin typeface="Times New Roman" pitchFamily="18" charset="0"/>
              <a:cs typeface="Times New Roman" pitchFamily="18" charset="0"/>
            </a:rPr>
            <a:t>, Google co-founder, is known for his democratic decision making style</a:t>
          </a:r>
          <a:endParaRPr lang="en-US" dirty="0">
            <a:latin typeface="Times New Roman" pitchFamily="18" charset="0"/>
            <a:cs typeface="Times New Roman" pitchFamily="18" charset="0"/>
          </a:endParaRPr>
        </a:p>
      </dgm:t>
    </dgm:pt>
    <dgm:pt modelId="{F812BDF1-3B6E-4402-9C0F-07F1BF101202}" type="parTrans" cxnId="{3CAA6385-D352-471A-B8F2-CDA8E5E84F91}">
      <dgm:prSet/>
      <dgm:spPr/>
      <dgm:t>
        <a:bodyPr/>
        <a:lstStyle/>
        <a:p>
          <a:endParaRPr lang="en-US"/>
        </a:p>
      </dgm:t>
    </dgm:pt>
    <dgm:pt modelId="{84ACEA91-CF93-49FD-B0C7-275FB30ABEF9}" type="sibTrans" cxnId="{3CAA6385-D352-471A-B8F2-CDA8E5E84F91}">
      <dgm:prSet/>
      <dgm:spPr/>
      <dgm:t>
        <a:bodyPr/>
        <a:lstStyle/>
        <a:p>
          <a:endParaRPr lang="en-US"/>
        </a:p>
      </dgm:t>
    </dgm:pt>
    <dgm:pt modelId="{D122B0E4-F833-4F6F-A288-2D4577EA7B31}" type="pres">
      <dgm:prSet presAssocID="{FD46BCB6-A5BC-4A07-8364-591C1B31A11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715B817-D936-460D-B2F9-F842146697CE}" type="pres">
      <dgm:prSet presAssocID="{BEA346D5-5564-4197-93BC-5425E93029C0}" presName="node" presStyleLbl="node1" presStyleIdx="0" presStyleCnt="1" custLinFactNeighborX="2533" custLinFactNeighborY="-2387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1D2E0C4-A885-43DA-8E2D-A9DE54C223A5}" type="presOf" srcId="{FD46BCB6-A5BC-4A07-8364-591C1B31A11A}" destId="{D122B0E4-F833-4F6F-A288-2D4577EA7B31}" srcOrd="0" destOrd="0" presId="urn:microsoft.com/office/officeart/2005/8/layout/default#1"/>
    <dgm:cxn modelId="{57071EEE-FF02-4ACB-B214-E38F2C12B0A1}" type="presOf" srcId="{BEA346D5-5564-4197-93BC-5425E93029C0}" destId="{0715B817-D936-460D-B2F9-F842146697CE}" srcOrd="0" destOrd="0" presId="urn:microsoft.com/office/officeart/2005/8/layout/default#1"/>
    <dgm:cxn modelId="{3CAA6385-D352-471A-B8F2-CDA8E5E84F91}" srcId="{FD46BCB6-A5BC-4A07-8364-591C1B31A11A}" destId="{BEA346D5-5564-4197-93BC-5425E93029C0}" srcOrd="0" destOrd="0" parTransId="{F812BDF1-3B6E-4402-9C0F-07F1BF101202}" sibTransId="{84ACEA91-CF93-49FD-B0C7-275FB30ABEF9}"/>
    <dgm:cxn modelId="{EFD386E1-9B54-4732-AA27-240BDEEEB555}" type="presParOf" srcId="{D122B0E4-F833-4F6F-A288-2D4577EA7B31}" destId="{0715B817-D936-460D-B2F9-F842146697CE}" srcOrd="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5D1E4E99-DF95-4209-8D67-B3FF368F924F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312FEF6E-8284-40EB-84BB-7BE993CE7F07}">
      <dgm:prSet custT="1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pPr algn="ctr" rtl="0"/>
          <a:r>
            <a:rPr lang="en-US" sz="2400" b="0" i="0" dirty="0" smtClean="0">
              <a:latin typeface="Calibri"/>
              <a:cs typeface="Calibri"/>
            </a:rPr>
            <a:t>Leader-Member Exchange (LMX) Theory</a:t>
          </a:r>
          <a:endParaRPr lang="en-US" sz="2400" b="0" i="0" dirty="0">
            <a:latin typeface="Calibri"/>
            <a:cs typeface="Calibri"/>
          </a:endParaRPr>
        </a:p>
      </dgm:t>
    </dgm:pt>
    <dgm:pt modelId="{418DEFCB-0C52-4DB3-82F1-266736BE66CA}" type="parTrans" cxnId="{9ED84BF3-5C40-4FA7-9523-06AA30D19BE8}">
      <dgm:prSet/>
      <dgm:spPr/>
      <dgm:t>
        <a:bodyPr/>
        <a:lstStyle/>
        <a:p>
          <a:endParaRPr lang="en-US" sz="2400">
            <a:latin typeface="Calibri"/>
            <a:cs typeface="Calibri"/>
          </a:endParaRPr>
        </a:p>
      </dgm:t>
    </dgm:pt>
    <dgm:pt modelId="{6BE922B3-9ADD-4E06-B5F2-7AB6C1B98ADB}" type="sibTrans" cxnId="{9ED84BF3-5C40-4FA7-9523-06AA30D19BE8}">
      <dgm:prSet/>
      <dgm:spPr/>
      <dgm:t>
        <a:bodyPr/>
        <a:lstStyle/>
        <a:p>
          <a:endParaRPr lang="en-US" sz="2400">
            <a:latin typeface="Calibri"/>
            <a:cs typeface="Calibri"/>
          </a:endParaRPr>
        </a:p>
      </dgm:t>
    </dgm:pt>
    <dgm:pt modelId="{DBABDC3B-44F3-4676-906F-A54849027E4B}" type="pres">
      <dgm:prSet presAssocID="{5D1E4E99-DF95-4209-8D67-B3FF368F924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A83F86A-2F68-4201-A5A3-8FE99F1209F6}" type="pres">
      <dgm:prSet presAssocID="{312FEF6E-8284-40EB-84BB-7BE993CE7F07}" presName="parentText" presStyleLbl="node1" presStyleIdx="0" presStyleCnt="1" custLinFactNeighborX="-1739" custLinFactNeighborY="139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6EEACD4-02CA-5A4E-A115-A7AE366C34DC}" type="presOf" srcId="{312FEF6E-8284-40EB-84BB-7BE993CE7F07}" destId="{DA83F86A-2F68-4201-A5A3-8FE99F1209F6}" srcOrd="0" destOrd="0" presId="urn:microsoft.com/office/officeart/2005/8/layout/vList2"/>
    <dgm:cxn modelId="{9CFAA5F9-D896-0B4C-897A-616DA5BD5B88}" type="presOf" srcId="{5D1E4E99-DF95-4209-8D67-B3FF368F924F}" destId="{DBABDC3B-44F3-4676-906F-A54849027E4B}" srcOrd="0" destOrd="0" presId="urn:microsoft.com/office/officeart/2005/8/layout/vList2"/>
    <dgm:cxn modelId="{9ED84BF3-5C40-4FA7-9523-06AA30D19BE8}" srcId="{5D1E4E99-DF95-4209-8D67-B3FF368F924F}" destId="{312FEF6E-8284-40EB-84BB-7BE993CE7F07}" srcOrd="0" destOrd="0" parTransId="{418DEFCB-0C52-4DB3-82F1-266736BE66CA}" sibTransId="{6BE922B3-9ADD-4E06-B5F2-7AB6C1B98ADB}"/>
    <dgm:cxn modelId="{A03C13CF-1463-0843-BD85-8FD4B3E0E0A8}" type="presParOf" srcId="{DBABDC3B-44F3-4676-906F-A54849027E4B}" destId="{DA83F86A-2F68-4201-A5A3-8FE99F1209F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F004F481-FD93-4FDA-A31C-33843FE2EE20}" type="doc">
      <dgm:prSet loTypeId="urn:microsoft.com/office/officeart/2005/8/layout/arrow4" loCatId="process" qsTypeId="urn:microsoft.com/office/officeart/2005/8/quickstyle/simple1" qsCatId="simple" csTypeId="urn:microsoft.com/office/officeart/2005/8/colors/colorful1#6" csCatId="colorful" phldr="1"/>
      <dgm:spPr/>
      <dgm:t>
        <a:bodyPr/>
        <a:lstStyle/>
        <a:p>
          <a:endParaRPr lang="en-US"/>
        </a:p>
      </dgm:t>
    </dgm:pt>
    <dgm:pt modelId="{F74F1298-AD3D-4C98-8BB5-8ECBF3CE8F78}">
      <dgm:prSet phldrT="[Text]" custT="1"/>
      <dgm:spPr/>
      <dgm:t>
        <a:bodyPr/>
        <a:lstStyle/>
        <a:p>
          <a:r>
            <a:rPr lang="en-US" sz="3200" b="1" dirty="0" smtClean="0">
              <a:solidFill>
                <a:schemeClr val="accent2">
                  <a:lumMod val="75000"/>
                </a:schemeClr>
              </a:solidFill>
              <a:latin typeface="Calibri"/>
              <a:cs typeface="Calibri"/>
            </a:rPr>
            <a:t>High quality LMX relationships have mutual respect between the leader and the followers</a:t>
          </a:r>
          <a:endParaRPr lang="en-US" sz="3200" b="1" dirty="0">
            <a:solidFill>
              <a:schemeClr val="accent2">
                <a:lumMod val="75000"/>
              </a:schemeClr>
            </a:solidFill>
            <a:latin typeface="Calibri"/>
            <a:cs typeface="Calibri"/>
          </a:endParaRPr>
        </a:p>
      </dgm:t>
    </dgm:pt>
    <dgm:pt modelId="{7DF1643C-2D73-492E-AA81-422928C7CB87}" type="parTrans" cxnId="{177CFB11-6007-4AE4-8F6E-067D301AC76C}">
      <dgm:prSet/>
      <dgm:spPr/>
      <dgm:t>
        <a:bodyPr/>
        <a:lstStyle/>
        <a:p>
          <a:endParaRPr lang="en-US" sz="1600">
            <a:latin typeface="Calibri"/>
            <a:cs typeface="Calibri"/>
          </a:endParaRPr>
        </a:p>
      </dgm:t>
    </dgm:pt>
    <dgm:pt modelId="{94C4B440-B2D3-443A-98CF-099F735DBA32}" type="sibTrans" cxnId="{177CFB11-6007-4AE4-8F6E-067D301AC76C}">
      <dgm:prSet/>
      <dgm:spPr/>
      <dgm:t>
        <a:bodyPr/>
        <a:lstStyle/>
        <a:p>
          <a:endParaRPr lang="en-US" sz="1600">
            <a:latin typeface="Calibri"/>
            <a:cs typeface="Calibri"/>
          </a:endParaRPr>
        </a:p>
      </dgm:t>
    </dgm:pt>
    <dgm:pt modelId="{985B4E58-E890-4D2C-AEA9-220711023BBB}">
      <dgm:prSet phldrT="[Text]" custT="1"/>
      <dgm:spPr/>
      <dgm:t>
        <a:bodyPr/>
        <a:lstStyle/>
        <a:p>
          <a:r>
            <a:rPr lang="en-US" sz="3200" b="1" dirty="0" smtClean="0">
              <a:solidFill>
                <a:schemeClr val="accent3"/>
              </a:solidFill>
              <a:latin typeface="Calibri"/>
              <a:cs typeface="Calibri"/>
            </a:rPr>
            <a:t>Low quality LMX relationships portray lower levels of trust and respect between leaders and followers </a:t>
          </a:r>
          <a:endParaRPr lang="en-US" sz="3200" b="1" dirty="0">
            <a:solidFill>
              <a:schemeClr val="accent3"/>
            </a:solidFill>
            <a:latin typeface="Calibri"/>
            <a:cs typeface="Calibri"/>
          </a:endParaRPr>
        </a:p>
      </dgm:t>
    </dgm:pt>
    <dgm:pt modelId="{45B8F20A-90B6-4659-AFBF-1B144C8F966E}" type="parTrans" cxnId="{BCD1A3CF-9F8C-4C4C-AB37-36D59EE5A59F}">
      <dgm:prSet/>
      <dgm:spPr/>
      <dgm:t>
        <a:bodyPr/>
        <a:lstStyle/>
        <a:p>
          <a:endParaRPr lang="en-US" sz="1600">
            <a:latin typeface="Calibri"/>
            <a:cs typeface="Calibri"/>
          </a:endParaRPr>
        </a:p>
      </dgm:t>
    </dgm:pt>
    <dgm:pt modelId="{7FB9C1ED-FC25-45EC-ADFB-51D99D39C929}" type="sibTrans" cxnId="{BCD1A3CF-9F8C-4C4C-AB37-36D59EE5A59F}">
      <dgm:prSet/>
      <dgm:spPr/>
      <dgm:t>
        <a:bodyPr/>
        <a:lstStyle/>
        <a:p>
          <a:endParaRPr lang="en-US" sz="1600">
            <a:latin typeface="Calibri"/>
            <a:cs typeface="Calibri"/>
          </a:endParaRPr>
        </a:p>
      </dgm:t>
    </dgm:pt>
    <dgm:pt modelId="{4D378AA1-AF41-48EE-BD9E-31DF47EF757E}" type="pres">
      <dgm:prSet presAssocID="{F004F481-FD93-4FDA-A31C-33843FE2EE20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9ED70DF-A22D-4A04-9861-2C8F3AD433E4}" type="pres">
      <dgm:prSet presAssocID="{F74F1298-AD3D-4C98-8BB5-8ECBF3CE8F78}" presName="upArrow" presStyleLbl="node1" presStyleIdx="0" presStyleCnt="2"/>
      <dgm:spPr/>
    </dgm:pt>
    <dgm:pt modelId="{A91824BE-9C1F-46EC-B06C-9D48365289EC}" type="pres">
      <dgm:prSet presAssocID="{F74F1298-AD3D-4C98-8BB5-8ECBF3CE8F78}" presName="upArrowText" presStyleLbl="revTx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54D796-7CDA-4AB1-BAD4-8825BF271D26}" type="pres">
      <dgm:prSet presAssocID="{985B4E58-E890-4D2C-AEA9-220711023BBB}" presName="downArrow" presStyleLbl="node1" presStyleIdx="1" presStyleCnt="2"/>
      <dgm:spPr/>
    </dgm:pt>
    <dgm:pt modelId="{B0BAC68D-F57E-4FCB-AC1E-5F4C092FE7B7}" type="pres">
      <dgm:prSet presAssocID="{985B4E58-E890-4D2C-AEA9-220711023BBB}" presName="downArrowText" presStyleLbl="revTx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CD1A3CF-9F8C-4C4C-AB37-36D59EE5A59F}" srcId="{F004F481-FD93-4FDA-A31C-33843FE2EE20}" destId="{985B4E58-E890-4D2C-AEA9-220711023BBB}" srcOrd="1" destOrd="0" parTransId="{45B8F20A-90B6-4659-AFBF-1B144C8F966E}" sibTransId="{7FB9C1ED-FC25-45EC-ADFB-51D99D39C929}"/>
    <dgm:cxn modelId="{177CFB11-6007-4AE4-8F6E-067D301AC76C}" srcId="{F004F481-FD93-4FDA-A31C-33843FE2EE20}" destId="{F74F1298-AD3D-4C98-8BB5-8ECBF3CE8F78}" srcOrd="0" destOrd="0" parTransId="{7DF1643C-2D73-492E-AA81-422928C7CB87}" sibTransId="{94C4B440-B2D3-443A-98CF-099F735DBA32}"/>
    <dgm:cxn modelId="{EE9EE765-9607-9A4F-810D-EF4E394DC1AB}" type="presOf" srcId="{985B4E58-E890-4D2C-AEA9-220711023BBB}" destId="{B0BAC68D-F57E-4FCB-AC1E-5F4C092FE7B7}" srcOrd="0" destOrd="0" presId="urn:microsoft.com/office/officeart/2005/8/layout/arrow4"/>
    <dgm:cxn modelId="{21F283A1-2AD4-464E-B463-234A2E08763F}" type="presOf" srcId="{F74F1298-AD3D-4C98-8BB5-8ECBF3CE8F78}" destId="{A91824BE-9C1F-46EC-B06C-9D48365289EC}" srcOrd="0" destOrd="0" presId="urn:microsoft.com/office/officeart/2005/8/layout/arrow4"/>
    <dgm:cxn modelId="{85E1C116-F17C-2444-908D-9E8A7FEAE968}" type="presOf" srcId="{F004F481-FD93-4FDA-A31C-33843FE2EE20}" destId="{4D378AA1-AF41-48EE-BD9E-31DF47EF757E}" srcOrd="0" destOrd="0" presId="urn:microsoft.com/office/officeart/2005/8/layout/arrow4"/>
    <dgm:cxn modelId="{274112BE-7C69-9B44-BE63-84F154530C7C}" type="presParOf" srcId="{4D378AA1-AF41-48EE-BD9E-31DF47EF757E}" destId="{F9ED70DF-A22D-4A04-9861-2C8F3AD433E4}" srcOrd="0" destOrd="0" presId="urn:microsoft.com/office/officeart/2005/8/layout/arrow4"/>
    <dgm:cxn modelId="{1BDE4684-6F14-8847-A51F-0C9D87BC5989}" type="presParOf" srcId="{4D378AA1-AF41-48EE-BD9E-31DF47EF757E}" destId="{A91824BE-9C1F-46EC-B06C-9D48365289EC}" srcOrd="1" destOrd="0" presId="urn:microsoft.com/office/officeart/2005/8/layout/arrow4"/>
    <dgm:cxn modelId="{DB38326E-5EAA-684E-BEA3-C15283E195C9}" type="presParOf" srcId="{4D378AA1-AF41-48EE-BD9E-31DF47EF757E}" destId="{E954D796-7CDA-4AB1-BAD4-8825BF271D26}" srcOrd="2" destOrd="0" presId="urn:microsoft.com/office/officeart/2005/8/layout/arrow4"/>
    <dgm:cxn modelId="{9F30DF03-3AAD-6B48-992D-22783114B968}" type="presParOf" srcId="{4D378AA1-AF41-48EE-BD9E-31DF47EF757E}" destId="{B0BAC68D-F57E-4FCB-AC1E-5F4C092FE7B7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82B89550-5CE0-4200-AFE1-415B9D2B0E4C}" type="doc">
      <dgm:prSet loTypeId="urn:microsoft.com/office/officeart/2005/8/layout/list1" loCatId="list" qsTypeId="urn:microsoft.com/office/officeart/2005/8/quickstyle/simple3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FE0C7F49-B40D-499D-AB71-8A1541F41592}">
      <dgm:prSet phldrT="[Text]" custT="1"/>
      <dgm:spPr/>
      <dgm:t>
        <a:bodyPr/>
        <a:lstStyle/>
        <a:p>
          <a:r>
            <a:rPr lang="en-US" sz="2800" b="1" u="sng" dirty="0" smtClean="0">
              <a:latin typeface="Calibri"/>
              <a:cs typeface="Calibri"/>
            </a:rPr>
            <a:t>Transactional Leadership  </a:t>
          </a:r>
        </a:p>
        <a:p>
          <a:r>
            <a:rPr lang="en-US" sz="2800" b="1" dirty="0" smtClean="0">
              <a:latin typeface="Calibri"/>
              <a:cs typeface="Calibri"/>
            </a:rPr>
            <a:t>*Employees demonstrate the right behaviors because the leader provides resources in exchange</a:t>
          </a:r>
          <a:endParaRPr lang="en-US" sz="2800" b="1" dirty="0">
            <a:latin typeface="Calibri"/>
            <a:cs typeface="Calibri"/>
          </a:endParaRPr>
        </a:p>
      </dgm:t>
    </dgm:pt>
    <dgm:pt modelId="{53A67B6C-C1F9-4164-BAD8-01A2448F4207}" type="parTrans" cxnId="{993070FE-422B-4073-9838-A238B52300A2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293256AF-B4C1-406B-B519-A9F038CA88E4}" type="sibTrans" cxnId="{993070FE-422B-4073-9838-A238B52300A2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C7B2CA7A-ECC6-403A-B341-49DC4E7422B7}">
      <dgm:prSet phldrT="[Text]" custT="1"/>
      <dgm:spPr/>
      <dgm:t>
        <a:bodyPr/>
        <a:lstStyle/>
        <a:p>
          <a:r>
            <a:rPr lang="en-US" sz="2800" b="1" i="0" u="sng" dirty="0" smtClean="0">
              <a:latin typeface="Calibri"/>
              <a:cs typeface="Calibri"/>
            </a:rPr>
            <a:t>Transformational Leadership         </a:t>
          </a:r>
        </a:p>
        <a:p>
          <a:r>
            <a:rPr lang="en-US" sz="2800" b="1" dirty="0" smtClean="0">
              <a:latin typeface="Calibri"/>
              <a:cs typeface="Calibri"/>
            </a:rPr>
            <a:t>*Employees focus on company’s well being rather than individual pursuits</a:t>
          </a:r>
          <a:endParaRPr lang="en-US" sz="2800" b="1" dirty="0">
            <a:latin typeface="Calibri"/>
            <a:cs typeface="Calibri"/>
          </a:endParaRPr>
        </a:p>
      </dgm:t>
    </dgm:pt>
    <dgm:pt modelId="{2B04C8BF-5F42-4BE8-967E-E9CFB9064290}" type="parTrans" cxnId="{0C1EBC6E-B122-47E2-9DE3-6851576AD1D9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E84A0F68-64D9-4573-97C7-B20DFA83E9FC}" type="sibTrans" cxnId="{0C1EBC6E-B122-47E2-9DE3-6851576AD1D9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F05D77DF-9C3B-442C-A616-130BFCACF672}" type="pres">
      <dgm:prSet presAssocID="{82B89550-5CE0-4200-AFE1-415B9D2B0E4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6FFD864-1F29-47B3-B177-4A7C5607E49F}" type="pres">
      <dgm:prSet presAssocID="{FE0C7F49-B40D-499D-AB71-8A1541F41592}" presName="parentLin" presStyleCnt="0"/>
      <dgm:spPr/>
    </dgm:pt>
    <dgm:pt modelId="{21F578A9-84BA-4049-8932-957013466965}" type="pres">
      <dgm:prSet presAssocID="{FE0C7F49-B40D-499D-AB71-8A1541F41592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281B6C98-3629-4C11-9C8F-3D9916944925}" type="pres">
      <dgm:prSet presAssocID="{FE0C7F49-B40D-499D-AB71-8A1541F41592}" presName="parentText" presStyleLbl="node1" presStyleIdx="0" presStyleCnt="2" custScaleX="142857" custScaleY="12378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721168-9E25-4AB1-9E41-A5F45D3CEF4A}" type="pres">
      <dgm:prSet presAssocID="{FE0C7F49-B40D-499D-AB71-8A1541F41592}" presName="negativeSpace" presStyleCnt="0"/>
      <dgm:spPr/>
    </dgm:pt>
    <dgm:pt modelId="{3350BB26-6E97-4005-9D14-B280D2ECD9AC}" type="pres">
      <dgm:prSet presAssocID="{FE0C7F49-B40D-499D-AB71-8A1541F41592}" presName="childText" presStyleLbl="conFgAcc1" presStyleIdx="0" presStyleCnt="2">
        <dgm:presLayoutVars>
          <dgm:bulletEnabled val="1"/>
        </dgm:presLayoutVars>
      </dgm:prSet>
      <dgm:spPr/>
    </dgm:pt>
    <dgm:pt modelId="{4EA32A48-EAD2-4D01-BD2C-ED6061320673}" type="pres">
      <dgm:prSet presAssocID="{293256AF-B4C1-406B-B519-A9F038CA88E4}" presName="spaceBetweenRectangles" presStyleCnt="0"/>
      <dgm:spPr/>
    </dgm:pt>
    <dgm:pt modelId="{0E584907-C7AA-4E10-A98E-A493E6F6686D}" type="pres">
      <dgm:prSet presAssocID="{C7B2CA7A-ECC6-403A-B341-49DC4E7422B7}" presName="parentLin" presStyleCnt="0"/>
      <dgm:spPr/>
    </dgm:pt>
    <dgm:pt modelId="{178A0368-D855-4DA6-AC21-7997C0CC37CC}" type="pres">
      <dgm:prSet presAssocID="{C7B2CA7A-ECC6-403A-B341-49DC4E7422B7}" presName="parentLeftMargin" presStyleLbl="node1" presStyleIdx="0" presStyleCnt="2"/>
      <dgm:spPr/>
      <dgm:t>
        <a:bodyPr/>
        <a:lstStyle/>
        <a:p>
          <a:endParaRPr lang="en-US"/>
        </a:p>
      </dgm:t>
    </dgm:pt>
    <dgm:pt modelId="{AC4F24C2-7819-42AE-8C73-9649F139C340}" type="pres">
      <dgm:prSet presAssocID="{C7B2CA7A-ECC6-403A-B341-49DC4E7422B7}" presName="parentText" presStyleLbl="node1" presStyleIdx="1" presStyleCnt="2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8E5E63-F22B-44D7-84E9-C443881C760A}" type="pres">
      <dgm:prSet presAssocID="{C7B2CA7A-ECC6-403A-B341-49DC4E7422B7}" presName="negativeSpace" presStyleCnt="0"/>
      <dgm:spPr/>
    </dgm:pt>
    <dgm:pt modelId="{2A03739A-72AE-4D6A-A4F5-7100278BC814}" type="pres">
      <dgm:prSet presAssocID="{C7B2CA7A-ECC6-403A-B341-49DC4E7422B7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081E5DE1-AC2C-AE45-B6EB-38854C6C33B6}" type="presOf" srcId="{C7B2CA7A-ECC6-403A-B341-49DC4E7422B7}" destId="{178A0368-D855-4DA6-AC21-7997C0CC37CC}" srcOrd="0" destOrd="0" presId="urn:microsoft.com/office/officeart/2005/8/layout/list1"/>
    <dgm:cxn modelId="{FE480F0D-6A1A-8949-B24E-484248163D66}" type="presOf" srcId="{C7B2CA7A-ECC6-403A-B341-49DC4E7422B7}" destId="{AC4F24C2-7819-42AE-8C73-9649F139C340}" srcOrd="1" destOrd="0" presId="urn:microsoft.com/office/officeart/2005/8/layout/list1"/>
    <dgm:cxn modelId="{E3DCB4E7-6711-974F-A8AD-1EA610877764}" type="presOf" srcId="{FE0C7F49-B40D-499D-AB71-8A1541F41592}" destId="{281B6C98-3629-4C11-9C8F-3D9916944925}" srcOrd="1" destOrd="0" presId="urn:microsoft.com/office/officeart/2005/8/layout/list1"/>
    <dgm:cxn modelId="{727C5A40-326A-0C4E-AEAD-FDE264A8AEDA}" type="presOf" srcId="{FE0C7F49-B40D-499D-AB71-8A1541F41592}" destId="{21F578A9-84BA-4049-8932-957013466965}" srcOrd="0" destOrd="0" presId="urn:microsoft.com/office/officeart/2005/8/layout/list1"/>
    <dgm:cxn modelId="{A7EEEBBC-1BCF-A44E-A2F7-300020C7227D}" type="presOf" srcId="{82B89550-5CE0-4200-AFE1-415B9D2B0E4C}" destId="{F05D77DF-9C3B-442C-A616-130BFCACF672}" srcOrd="0" destOrd="0" presId="urn:microsoft.com/office/officeart/2005/8/layout/list1"/>
    <dgm:cxn modelId="{993070FE-422B-4073-9838-A238B52300A2}" srcId="{82B89550-5CE0-4200-AFE1-415B9D2B0E4C}" destId="{FE0C7F49-B40D-499D-AB71-8A1541F41592}" srcOrd="0" destOrd="0" parTransId="{53A67B6C-C1F9-4164-BAD8-01A2448F4207}" sibTransId="{293256AF-B4C1-406B-B519-A9F038CA88E4}"/>
    <dgm:cxn modelId="{0C1EBC6E-B122-47E2-9DE3-6851576AD1D9}" srcId="{82B89550-5CE0-4200-AFE1-415B9D2B0E4C}" destId="{C7B2CA7A-ECC6-403A-B341-49DC4E7422B7}" srcOrd="1" destOrd="0" parTransId="{2B04C8BF-5F42-4BE8-967E-E9CFB9064290}" sibTransId="{E84A0F68-64D9-4573-97C7-B20DFA83E9FC}"/>
    <dgm:cxn modelId="{A03A2601-A241-7B41-B09A-9808C008E42F}" type="presParOf" srcId="{F05D77DF-9C3B-442C-A616-130BFCACF672}" destId="{16FFD864-1F29-47B3-B177-4A7C5607E49F}" srcOrd="0" destOrd="0" presId="urn:microsoft.com/office/officeart/2005/8/layout/list1"/>
    <dgm:cxn modelId="{A0607FCA-AA76-B144-8409-673A7DC44FC3}" type="presParOf" srcId="{16FFD864-1F29-47B3-B177-4A7C5607E49F}" destId="{21F578A9-84BA-4049-8932-957013466965}" srcOrd="0" destOrd="0" presId="urn:microsoft.com/office/officeart/2005/8/layout/list1"/>
    <dgm:cxn modelId="{643D793E-1FD7-8446-849B-EB06B2CF9AC6}" type="presParOf" srcId="{16FFD864-1F29-47B3-B177-4A7C5607E49F}" destId="{281B6C98-3629-4C11-9C8F-3D9916944925}" srcOrd="1" destOrd="0" presId="urn:microsoft.com/office/officeart/2005/8/layout/list1"/>
    <dgm:cxn modelId="{5CA37117-5A3E-7C48-90B8-F3CA3742713D}" type="presParOf" srcId="{F05D77DF-9C3B-442C-A616-130BFCACF672}" destId="{7A721168-9E25-4AB1-9E41-A5F45D3CEF4A}" srcOrd="1" destOrd="0" presId="urn:microsoft.com/office/officeart/2005/8/layout/list1"/>
    <dgm:cxn modelId="{3EB7F331-B06A-054B-AFEA-25B20C9564CD}" type="presParOf" srcId="{F05D77DF-9C3B-442C-A616-130BFCACF672}" destId="{3350BB26-6E97-4005-9D14-B280D2ECD9AC}" srcOrd="2" destOrd="0" presId="urn:microsoft.com/office/officeart/2005/8/layout/list1"/>
    <dgm:cxn modelId="{4EAE4DC0-875C-4A4C-B5FB-9368D36124A0}" type="presParOf" srcId="{F05D77DF-9C3B-442C-A616-130BFCACF672}" destId="{4EA32A48-EAD2-4D01-BD2C-ED6061320673}" srcOrd="3" destOrd="0" presId="urn:microsoft.com/office/officeart/2005/8/layout/list1"/>
    <dgm:cxn modelId="{64B9E0C6-6075-9545-9BB8-E1970723C8AA}" type="presParOf" srcId="{F05D77DF-9C3B-442C-A616-130BFCACF672}" destId="{0E584907-C7AA-4E10-A98E-A493E6F6686D}" srcOrd="4" destOrd="0" presId="urn:microsoft.com/office/officeart/2005/8/layout/list1"/>
    <dgm:cxn modelId="{CAD55249-57CC-8446-B1EA-5D99DFAC7E59}" type="presParOf" srcId="{0E584907-C7AA-4E10-A98E-A493E6F6686D}" destId="{178A0368-D855-4DA6-AC21-7997C0CC37CC}" srcOrd="0" destOrd="0" presId="urn:microsoft.com/office/officeart/2005/8/layout/list1"/>
    <dgm:cxn modelId="{E6BE4FF9-A886-5042-A652-CE23DCD66730}" type="presParOf" srcId="{0E584907-C7AA-4E10-A98E-A493E6F6686D}" destId="{AC4F24C2-7819-42AE-8C73-9649F139C340}" srcOrd="1" destOrd="0" presId="urn:microsoft.com/office/officeart/2005/8/layout/list1"/>
    <dgm:cxn modelId="{E54D46AE-5610-954B-8F99-2DC2B1DA5B7F}" type="presParOf" srcId="{F05D77DF-9C3B-442C-A616-130BFCACF672}" destId="{898E5E63-F22B-44D7-84E9-C443881C760A}" srcOrd="5" destOrd="0" presId="urn:microsoft.com/office/officeart/2005/8/layout/list1"/>
    <dgm:cxn modelId="{4C8C30C6-A243-4948-9A22-90F85F03FEE0}" type="presParOf" srcId="{F05D77DF-9C3B-442C-A616-130BFCACF672}" destId="{2A03739A-72AE-4D6A-A4F5-7100278BC814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33687678-5ED3-41C6-AC95-CBBDC3FABB6D}" type="doc">
      <dgm:prSet loTypeId="urn:microsoft.com/office/officeart/2005/8/layout/vList2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1A685807-540C-49D4-B692-310B19530906}">
      <dgm:prSet custT="1"/>
      <dgm:spPr/>
      <dgm:t>
        <a:bodyPr/>
        <a:lstStyle/>
        <a:p>
          <a:pPr algn="ctr" rtl="0"/>
          <a:r>
            <a:rPr lang="en-US" sz="3600" b="1" dirty="0" smtClean="0">
              <a:latin typeface="Calibri"/>
              <a:cs typeface="Calibri"/>
            </a:rPr>
            <a:t>&lt;&lt;&lt;&lt;CHARISMA&gt;&gt;&gt;&gt;</a:t>
          </a:r>
          <a:endParaRPr lang="en-US" sz="3600" dirty="0">
            <a:latin typeface="Calibri"/>
            <a:cs typeface="Calibri"/>
          </a:endParaRPr>
        </a:p>
      </dgm:t>
    </dgm:pt>
    <dgm:pt modelId="{5C890F3A-0612-4F99-BB2F-DC5814F2C617}" type="parTrans" cxnId="{E520FC0C-3A56-49A7-BD02-F5973DA52301}">
      <dgm:prSet/>
      <dgm:spPr/>
      <dgm:t>
        <a:bodyPr/>
        <a:lstStyle/>
        <a:p>
          <a:endParaRPr lang="en-US" sz="3600">
            <a:latin typeface="Calibri"/>
            <a:cs typeface="Calibri"/>
          </a:endParaRPr>
        </a:p>
      </dgm:t>
    </dgm:pt>
    <dgm:pt modelId="{5E915348-6B7A-4FF8-B42C-15FF81BBD918}" type="sibTrans" cxnId="{E520FC0C-3A56-49A7-BD02-F5973DA52301}">
      <dgm:prSet/>
      <dgm:spPr/>
      <dgm:t>
        <a:bodyPr/>
        <a:lstStyle/>
        <a:p>
          <a:endParaRPr lang="en-US" sz="3600">
            <a:latin typeface="Calibri"/>
            <a:cs typeface="Calibri"/>
          </a:endParaRPr>
        </a:p>
      </dgm:t>
    </dgm:pt>
    <dgm:pt modelId="{28C0BB0A-C082-4007-9928-00F95EB82EE8}" type="pres">
      <dgm:prSet presAssocID="{33687678-5ED3-41C6-AC95-CBBDC3FABB6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60CEE89-EA83-4F42-9F3E-8FEC657C1F6F}" type="pres">
      <dgm:prSet presAssocID="{1A685807-540C-49D4-B692-310B19530906}" presName="parentText" presStyleLbl="node1" presStyleIdx="0" presStyleCnt="1" custScaleY="19708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6EA696F-58B2-5C49-B109-A4F7601537EA}" type="presOf" srcId="{1A685807-540C-49D4-B692-310B19530906}" destId="{E60CEE89-EA83-4F42-9F3E-8FEC657C1F6F}" srcOrd="0" destOrd="0" presId="urn:microsoft.com/office/officeart/2005/8/layout/vList2"/>
    <dgm:cxn modelId="{3873A7D8-11ED-0C44-8809-B8634001E323}" type="presOf" srcId="{33687678-5ED3-41C6-AC95-CBBDC3FABB6D}" destId="{28C0BB0A-C082-4007-9928-00F95EB82EE8}" srcOrd="0" destOrd="0" presId="urn:microsoft.com/office/officeart/2005/8/layout/vList2"/>
    <dgm:cxn modelId="{E520FC0C-3A56-49A7-BD02-F5973DA52301}" srcId="{33687678-5ED3-41C6-AC95-CBBDC3FABB6D}" destId="{1A685807-540C-49D4-B692-310B19530906}" srcOrd="0" destOrd="0" parTransId="{5C890F3A-0612-4F99-BB2F-DC5814F2C617}" sibTransId="{5E915348-6B7A-4FF8-B42C-15FF81BBD918}"/>
    <dgm:cxn modelId="{1A9478D1-9300-FA44-BFAA-6C55BA32A875}" type="presParOf" srcId="{28C0BB0A-C082-4007-9928-00F95EB82EE8}" destId="{E60CEE89-EA83-4F42-9F3E-8FEC657C1F6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3FDB7E0F-5855-4E56-A174-E882737F8476}" type="doc">
      <dgm:prSet loTypeId="urn:microsoft.com/office/officeart/2005/8/layout/radial4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FECDABD-6BDA-446B-BC1A-11E15759139E}">
      <dgm:prSet phldrT="[Text]" custT="1"/>
      <dgm:spPr/>
      <dgm:t>
        <a:bodyPr/>
        <a:lstStyle/>
        <a:p>
          <a:r>
            <a:rPr lang="en-US" sz="1600" b="1" dirty="0" smtClean="0">
              <a:latin typeface="Calibri"/>
              <a:cs typeface="Calibri"/>
            </a:rPr>
            <a:t>Transformational Leaders</a:t>
          </a:r>
          <a:endParaRPr lang="en-US" sz="1600" b="1" dirty="0">
            <a:latin typeface="Calibri"/>
            <a:cs typeface="Calibri"/>
          </a:endParaRPr>
        </a:p>
      </dgm:t>
    </dgm:pt>
    <dgm:pt modelId="{285171AB-F172-4515-A034-75B0B5EFF399}" type="parTrans" cxnId="{3EB06651-F542-4E67-94BF-C76A49037E8B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223E0DB0-59FA-4E59-B224-722A9B786C7E}" type="sibTrans" cxnId="{3EB06651-F542-4E67-94BF-C76A49037E8B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ECB30CC1-3885-48DD-BB6A-C605F9276029}">
      <dgm:prSet phldrT="[Text]" custT="1"/>
      <dgm:spPr/>
      <dgm:t>
        <a:bodyPr/>
        <a:lstStyle/>
        <a:p>
          <a:r>
            <a:rPr lang="en-US" sz="2400" b="1" dirty="0" smtClean="0">
              <a:latin typeface="Calibri"/>
              <a:cs typeface="Calibri"/>
            </a:rPr>
            <a:t>Charisma: Idealized Influence, Leading by Example</a:t>
          </a:r>
          <a:endParaRPr lang="en-US" sz="2400" b="1" dirty="0">
            <a:latin typeface="Calibri"/>
            <a:cs typeface="Calibri"/>
          </a:endParaRPr>
        </a:p>
      </dgm:t>
    </dgm:pt>
    <dgm:pt modelId="{5164770B-E126-4815-85EE-7D2D5AA20E2C}" type="parTrans" cxnId="{9E3F3E96-9F1D-461D-B350-E56171213F0F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CB0AB250-5C73-4126-A28D-83BBB878510A}" type="sibTrans" cxnId="{9E3F3E96-9F1D-461D-B350-E56171213F0F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A7306F31-FFCD-4AD6-B21B-86747B82EA7A}">
      <dgm:prSet phldrT="[Text]" custT="1"/>
      <dgm:spPr/>
      <dgm:t>
        <a:bodyPr/>
        <a:lstStyle/>
        <a:p>
          <a:r>
            <a:rPr lang="en-US" sz="2400" b="1" dirty="0" smtClean="0">
              <a:latin typeface="Calibri"/>
              <a:cs typeface="Calibri"/>
            </a:rPr>
            <a:t>Inspirational motivation</a:t>
          </a:r>
          <a:endParaRPr lang="en-US" sz="2400" b="1" dirty="0">
            <a:latin typeface="Calibri"/>
            <a:cs typeface="Calibri"/>
          </a:endParaRPr>
        </a:p>
      </dgm:t>
    </dgm:pt>
    <dgm:pt modelId="{A8B181C8-B398-4559-92B4-F5EDCF7AADB8}" type="parTrans" cxnId="{2C274F7F-79D2-4BA2-8B42-6297316EE0DD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44786AEF-F1EC-4BCF-87A8-80DFA0B33C00}" type="sibTrans" cxnId="{2C274F7F-79D2-4BA2-8B42-6297316EE0DD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0344DB47-E1D8-4C56-B9C1-68A0F1E01E40}">
      <dgm:prSet phldrT="[Text]" custT="1"/>
      <dgm:spPr/>
      <dgm:t>
        <a:bodyPr/>
        <a:lstStyle/>
        <a:p>
          <a:r>
            <a:rPr lang="en-US" sz="2400" b="1" dirty="0" smtClean="0">
              <a:latin typeface="Calibri"/>
              <a:cs typeface="Calibri"/>
            </a:rPr>
            <a:t>Intellectual stimulation</a:t>
          </a:r>
          <a:endParaRPr lang="en-US" sz="2400" b="1" dirty="0">
            <a:latin typeface="Calibri"/>
            <a:cs typeface="Calibri"/>
          </a:endParaRPr>
        </a:p>
      </dgm:t>
    </dgm:pt>
    <dgm:pt modelId="{C6202902-3876-4F2A-8314-A33B25DEDDDD}" type="parTrans" cxnId="{B85D4915-7461-45FA-B7DF-7AEDBC696145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186E6C9C-D5BA-4BBF-9D3D-7E04D1BE9A9A}" type="sibTrans" cxnId="{B85D4915-7461-45FA-B7DF-7AEDBC696145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B14580DB-5207-417D-9DF5-F420E9565939}">
      <dgm:prSet phldrT="[Text]" custT="1"/>
      <dgm:spPr/>
      <dgm:t>
        <a:bodyPr/>
        <a:lstStyle/>
        <a:p>
          <a:r>
            <a:rPr lang="en-US" sz="2400" b="1" dirty="0" smtClean="0">
              <a:latin typeface="Calibri"/>
              <a:cs typeface="Calibri"/>
            </a:rPr>
            <a:t>Individualized consideration</a:t>
          </a:r>
          <a:endParaRPr lang="en-US" sz="2400" b="1" dirty="0">
            <a:latin typeface="Calibri"/>
            <a:cs typeface="Calibri"/>
          </a:endParaRPr>
        </a:p>
      </dgm:t>
    </dgm:pt>
    <dgm:pt modelId="{950976FC-62FB-4433-B11D-AF1E8CFA72E1}" type="parTrans" cxnId="{3C1562CC-AABF-4468-82AB-CCC6760E6B0B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8757BFD5-14FD-49C4-997E-C14017B74AFD}" type="sibTrans" cxnId="{3C1562CC-AABF-4468-82AB-CCC6760E6B0B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196D2307-7CB7-418F-AA58-CF97C8BAA465}" type="pres">
      <dgm:prSet presAssocID="{3FDB7E0F-5855-4E56-A174-E882737F847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4ECC43B-5042-4686-99F6-8DC5D7CE5B99}" type="pres">
      <dgm:prSet presAssocID="{1FECDABD-6BDA-446B-BC1A-11E15759139E}" presName="centerShape" presStyleLbl="node0" presStyleIdx="0" presStyleCnt="1"/>
      <dgm:spPr/>
      <dgm:t>
        <a:bodyPr/>
        <a:lstStyle/>
        <a:p>
          <a:endParaRPr lang="en-US"/>
        </a:p>
      </dgm:t>
    </dgm:pt>
    <dgm:pt modelId="{0E8B62C0-5039-4A9D-9B9C-5167CFD20ACE}" type="pres">
      <dgm:prSet presAssocID="{5164770B-E126-4815-85EE-7D2D5AA20E2C}" presName="parTrans" presStyleLbl="bgSibTrans2D1" presStyleIdx="0" presStyleCnt="4"/>
      <dgm:spPr/>
      <dgm:t>
        <a:bodyPr/>
        <a:lstStyle/>
        <a:p>
          <a:endParaRPr lang="en-US"/>
        </a:p>
      </dgm:t>
    </dgm:pt>
    <dgm:pt modelId="{427BEC27-EC06-4592-8A79-86D59CAA5A91}" type="pres">
      <dgm:prSet presAssocID="{ECB30CC1-3885-48DD-BB6A-C605F927602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4BBCEE-3D81-4F15-994C-2E93E3FE0DE3}" type="pres">
      <dgm:prSet presAssocID="{A8B181C8-B398-4559-92B4-F5EDCF7AADB8}" presName="parTrans" presStyleLbl="bgSibTrans2D1" presStyleIdx="1" presStyleCnt="4"/>
      <dgm:spPr/>
      <dgm:t>
        <a:bodyPr/>
        <a:lstStyle/>
        <a:p>
          <a:endParaRPr lang="en-US"/>
        </a:p>
      </dgm:t>
    </dgm:pt>
    <dgm:pt modelId="{6D45DD27-B574-460F-8670-3FB2F6C4D7B7}" type="pres">
      <dgm:prSet presAssocID="{A7306F31-FFCD-4AD6-B21B-86747B82EA7A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3F7F96-AFCE-458F-A27C-99C4E7A3268D}" type="pres">
      <dgm:prSet presAssocID="{C6202902-3876-4F2A-8314-A33B25DEDDDD}" presName="parTrans" presStyleLbl="bgSibTrans2D1" presStyleIdx="2" presStyleCnt="4"/>
      <dgm:spPr/>
      <dgm:t>
        <a:bodyPr/>
        <a:lstStyle/>
        <a:p>
          <a:endParaRPr lang="en-US"/>
        </a:p>
      </dgm:t>
    </dgm:pt>
    <dgm:pt modelId="{F218E4FE-F9AC-47C2-AE3D-4A33A2620FD7}" type="pres">
      <dgm:prSet presAssocID="{0344DB47-E1D8-4C56-B9C1-68A0F1E01E4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A315C4-FC3B-45E1-865C-525363A607B1}" type="pres">
      <dgm:prSet presAssocID="{950976FC-62FB-4433-B11D-AF1E8CFA72E1}" presName="parTrans" presStyleLbl="bgSibTrans2D1" presStyleIdx="3" presStyleCnt="4"/>
      <dgm:spPr/>
      <dgm:t>
        <a:bodyPr/>
        <a:lstStyle/>
        <a:p>
          <a:endParaRPr lang="en-US"/>
        </a:p>
      </dgm:t>
    </dgm:pt>
    <dgm:pt modelId="{62973473-9C82-4832-9A4A-B81F5DB7235E}" type="pres">
      <dgm:prSet presAssocID="{B14580DB-5207-417D-9DF5-F420E9565939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E3F3E96-9F1D-461D-B350-E56171213F0F}" srcId="{1FECDABD-6BDA-446B-BC1A-11E15759139E}" destId="{ECB30CC1-3885-48DD-BB6A-C605F9276029}" srcOrd="0" destOrd="0" parTransId="{5164770B-E126-4815-85EE-7D2D5AA20E2C}" sibTransId="{CB0AB250-5C73-4126-A28D-83BBB878510A}"/>
    <dgm:cxn modelId="{8F350354-EDD6-EA4B-A824-70E0F3E05CD8}" type="presOf" srcId="{ECB30CC1-3885-48DD-BB6A-C605F9276029}" destId="{427BEC27-EC06-4592-8A79-86D59CAA5A91}" srcOrd="0" destOrd="0" presId="urn:microsoft.com/office/officeart/2005/8/layout/radial4"/>
    <dgm:cxn modelId="{4C1F5C9F-4D67-8141-AA27-974820EE9FF6}" type="presOf" srcId="{A8B181C8-B398-4559-92B4-F5EDCF7AADB8}" destId="{A14BBCEE-3D81-4F15-994C-2E93E3FE0DE3}" srcOrd="0" destOrd="0" presId="urn:microsoft.com/office/officeart/2005/8/layout/radial4"/>
    <dgm:cxn modelId="{1D92ACAC-A5C6-B44A-B2A5-3AF5E98B1042}" type="presOf" srcId="{A7306F31-FFCD-4AD6-B21B-86747B82EA7A}" destId="{6D45DD27-B574-460F-8670-3FB2F6C4D7B7}" srcOrd="0" destOrd="0" presId="urn:microsoft.com/office/officeart/2005/8/layout/radial4"/>
    <dgm:cxn modelId="{FAA1503E-91FF-F942-9DD6-8994E75FB7DB}" type="presOf" srcId="{C6202902-3876-4F2A-8314-A33B25DEDDDD}" destId="{163F7F96-AFCE-458F-A27C-99C4E7A3268D}" srcOrd="0" destOrd="0" presId="urn:microsoft.com/office/officeart/2005/8/layout/radial4"/>
    <dgm:cxn modelId="{0BC95DFE-32DF-8F46-80C9-02A917E11BB9}" type="presOf" srcId="{5164770B-E126-4815-85EE-7D2D5AA20E2C}" destId="{0E8B62C0-5039-4A9D-9B9C-5167CFD20ACE}" srcOrd="0" destOrd="0" presId="urn:microsoft.com/office/officeart/2005/8/layout/radial4"/>
    <dgm:cxn modelId="{51F7D590-5EC1-C04B-8D2A-67FA11BA663F}" type="presOf" srcId="{0344DB47-E1D8-4C56-B9C1-68A0F1E01E40}" destId="{F218E4FE-F9AC-47C2-AE3D-4A33A2620FD7}" srcOrd="0" destOrd="0" presId="urn:microsoft.com/office/officeart/2005/8/layout/radial4"/>
    <dgm:cxn modelId="{64B87613-6271-EE47-9905-27539FA22985}" type="presOf" srcId="{B14580DB-5207-417D-9DF5-F420E9565939}" destId="{62973473-9C82-4832-9A4A-B81F5DB7235E}" srcOrd="0" destOrd="0" presId="urn:microsoft.com/office/officeart/2005/8/layout/radial4"/>
    <dgm:cxn modelId="{B85D4915-7461-45FA-B7DF-7AEDBC696145}" srcId="{1FECDABD-6BDA-446B-BC1A-11E15759139E}" destId="{0344DB47-E1D8-4C56-B9C1-68A0F1E01E40}" srcOrd="2" destOrd="0" parTransId="{C6202902-3876-4F2A-8314-A33B25DEDDDD}" sibTransId="{186E6C9C-D5BA-4BBF-9D3D-7E04D1BE9A9A}"/>
    <dgm:cxn modelId="{2C274F7F-79D2-4BA2-8B42-6297316EE0DD}" srcId="{1FECDABD-6BDA-446B-BC1A-11E15759139E}" destId="{A7306F31-FFCD-4AD6-B21B-86747B82EA7A}" srcOrd="1" destOrd="0" parTransId="{A8B181C8-B398-4559-92B4-F5EDCF7AADB8}" sibTransId="{44786AEF-F1EC-4BCF-87A8-80DFA0B33C00}"/>
    <dgm:cxn modelId="{7A98B579-7DA2-2A49-99FF-3C2265E3CBF1}" type="presOf" srcId="{3FDB7E0F-5855-4E56-A174-E882737F8476}" destId="{196D2307-7CB7-418F-AA58-CF97C8BAA465}" srcOrd="0" destOrd="0" presId="urn:microsoft.com/office/officeart/2005/8/layout/radial4"/>
    <dgm:cxn modelId="{0C3E8440-89F6-B540-BD70-72E48A3AA093}" type="presOf" srcId="{1FECDABD-6BDA-446B-BC1A-11E15759139E}" destId="{64ECC43B-5042-4686-99F6-8DC5D7CE5B99}" srcOrd="0" destOrd="0" presId="urn:microsoft.com/office/officeart/2005/8/layout/radial4"/>
    <dgm:cxn modelId="{9DF9D47A-3F70-E94B-8CFC-11E8854861F2}" type="presOf" srcId="{950976FC-62FB-4433-B11D-AF1E8CFA72E1}" destId="{85A315C4-FC3B-45E1-865C-525363A607B1}" srcOrd="0" destOrd="0" presId="urn:microsoft.com/office/officeart/2005/8/layout/radial4"/>
    <dgm:cxn modelId="{3C1562CC-AABF-4468-82AB-CCC6760E6B0B}" srcId="{1FECDABD-6BDA-446B-BC1A-11E15759139E}" destId="{B14580DB-5207-417D-9DF5-F420E9565939}" srcOrd="3" destOrd="0" parTransId="{950976FC-62FB-4433-B11D-AF1E8CFA72E1}" sibTransId="{8757BFD5-14FD-49C4-997E-C14017B74AFD}"/>
    <dgm:cxn modelId="{3EB06651-F542-4E67-94BF-C76A49037E8B}" srcId="{3FDB7E0F-5855-4E56-A174-E882737F8476}" destId="{1FECDABD-6BDA-446B-BC1A-11E15759139E}" srcOrd="0" destOrd="0" parTransId="{285171AB-F172-4515-A034-75B0B5EFF399}" sibTransId="{223E0DB0-59FA-4E59-B224-722A9B786C7E}"/>
    <dgm:cxn modelId="{E3AE9F11-381A-0C4F-A830-1C05E40431CC}" type="presParOf" srcId="{196D2307-7CB7-418F-AA58-CF97C8BAA465}" destId="{64ECC43B-5042-4686-99F6-8DC5D7CE5B99}" srcOrd="0" destOrd="0" presId="urn:microsoft.com/office/officeart/2005/8/layout/radial4"/>
    <dgm:cxn modelId="{BD69C283-92EA-5F42-942A-02B95FE669D2}" type="presParOf" srcId="{196D2307-7CB7-418F-AA58-CF97C8BAA465}" destId="{0E8B62C0-5039-4A9D-9B9C-5167CFD20ACE}" srcOrd="1" destOrd="0" presId="urn:microsoft.com/office/officeart/2005/8/layout/radial4"/>
    <dgm:cxn modelId="{54E9CD23-35B6-5A4B-9416-6D1DC4EBFCA5}" type="presParOf" srcId="{196D2307-7CB7-418F-AA58-CF97C8BAA465}" destId="{427BEC27-EC06-4592-8A79-86D59CAA5A91}" srcOrd="2" destOrd="0" presId="urn:microsoft.com/office/officeart/2005/8/layout/radial4"/>
    <dgm:cxn modelId="{887A5CE1-0898-C24D-90BC-810C0ABDBCCC}" type="presParOf" srcId="{196D2307-7CB7-418F-AA58-CF97C8BAA465}" destId="{A14BBCEE-3D81-4F15-994C-2E93E3FE0DE3}" srcOrd="3" destOrd="0" presId="urn:microsoft.com/office/officeart/2005/8/layout/radial4"/>
    <dgm:cxn modelId="{E78E5C1E-4DD9-3E4C-BF2A-18851B9F8B0A}" type="presParOf" srcId="{196D2307-7CB7-418F-AA58-CF97C8BAA465}" destId="{6D45DD27-B574-460F-8670-3FB2F6C4D7B7}" srcOrd="4" destOrd="0" presId="urn:microsoft.com/office/officeart/2005/8/layout/radial4"/>
    <dgm:cxn modelId="{67FC109E-89A3-7244-9850-DF8701C38A59}" type="presParOf" srcId="{196D2307-7CB7-418F-AA58-CF97C8BAA465}" destId="{163F7F96-AFCE-458F-A27C-99C4E7A3268D}" srcOrd="5" destOrd="0" presId="urn:microsoft.com/office/officeart/2005/8/layout/radial4"/>
    <dgm:cxn modelId="{31D11FAF-D497-8443-9918-EE930C44BA73}" type="presParOf" srcId="{196D2307-7CB7-418F-AA58-CF97C8BAA465}" destId="{F218E4FE-F9AC-47C2-AE3D-4A33A2620FD7}" srcOrd="6" destOrd="0" presId="urn:microsoft.com/office/officeart/2005/8/layout/radial4"/>
    <dgm:cxn modelId="{3C25BCC7-F084-2E47-BD9A-201523DDAFAD}" type="presParOf" srcId="{196D2307-7CB7-418F-AA58-CF97C8BAA465}" destId="{85A315C4-FC3B-45E1-865C-525363A607B1}" srcOrd="7" destOrd="0" presId="urn:microsoft.com/office/officeart/2005/8/layout/radial4"/>
    <dgm:cxn modelId="{DE0FD63D-4C40-7C4F-8710-C407A7028155}" type="presParOf" srcId="{196D2307-7CB7-418F-AA58-CF97C8BAA465}" destId="{62973473-9C82-4832-9A4A-B81F5DB7235E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EC5FC8F3-1025-4ECA-ACC4-A4095A5E0A3E}" type="doc">
      <dgm:prSet loTypeId="urn:microsoft.com/office/officeart/2005/8/layout/process4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F9E2AAC1-1CDE-4A2B-BC71-353447C84059}">
      <dgm:prSet phldrT="[Text]"/>
      <dgm:spPr/>
      <dgm:t>
        <a:bodyPr/>
        <a:lstStyle/>
        <a:p>
          <a:r>
            <a:rPr lang="en-US" dirty="0" smtClean="0">
              <a:latin typeface="Calibri"/>
              <a:cs typeface="Calibri"/>
            </a:rPr>
            <a:t>Leaders are self aware</a:t>
          </a:r>
          <a:endParaRPr lang="en-US" dirty="0">
            <a:latin typeface="Calibri"/>
            <a:cs typeface="Calibri"/>
          </a:endParaRPr>
        </a:p>
      </dgm:t>
    </dgm:pt>
    <dgm:pt modelId="{48C88DD9-806D-4743-8164-42E545A61AD6}" type="parTrans" cxnId="{68E05E3C-63DC-48C8-8385-08C65C028835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EA640F9D-D961-4D2B-88F5-82C3B627E079}" type="sibTrans" cxnId="{68E05E3C-63DC-48C8-8385-08C65C028835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B3D09C00-C252-4499-8044-104D623ECD84}">
      <dgm:prSet phldrT="[Text]"/>
      <dgm:spPr/>
      <dgm:t>
        <a:bodyPr/>
        <a:lstStyle/>
        <a:p>
          <a:r>
            <a:rPr lang="en-US" b="1" dirty="0" smtClean="0">
              <a:latin typeface="Calibri"/>
              <a:cs typeface="Calibri"/>
            </a:rPr>
            <a:t>Not afraid to act the </a:t>
          </a:r>
        </a:p>
        <a:p>
          <a:r>
            <a:rPr lang="en-US" b="1" dirty="0" smtClean="0">
              <a:latin typeface="Calibri"/>
              <a:cs typeface="Calibri"/>
            </a:rPr>
            <a:t>way they are</a:t>
          </a:r>
          <a:endParaRPr lang="en-US" b="1" dirty="0">
            <a:latin typeface="Calibri"/>
            <a:cs typeface="Calibri"/>
          </a:endParaRPr>
        </a:p>
      </dgm:t>
    </dgm:pt>
    <dgm:pt modelId="{0ECF6468-91C0-4D4F-89A0-7232AF894189}" type="parTrans" cxnId="{4610E948-7916-4244-BA3F-7BDB13B25DA6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1F0758E6-F478-4CE0-8E3E-277CABB5976C}" type="sibTrans" cxnId="{4610E948-7916-4244-BA3F-7BDB13B25DA6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806A3235-1AA5-4B6D-AC19-47CDE1ACED5B}">
      <dgm:prSet phldrT="[Text]"/>
      <dgm:spPr/>
      <dgm:t>
        <a:bodyPr/>
        <a:lstStyle/>
        <a:p>
          <a:r>
            <a:rPr lang="en-US" b="1" dirty="0" smtClean="0">
              <a:latin typeface="Calibri"/>
              <a:cs typeface="Calibri"/>
            </a:rPr>
            <a:t>Possess high levels of </a:t>
          </a:r>
        </a:p>
        <a:p>
          <a:r>
            <a:rPr lang="en-US" b="1" dirty="0" smtClean="0">
              <a:latin typeface="Calibri"/>
              <a:cs typeface="Calibri"/>
            </a:rPr>
            <a:t>personal integrity</a:t>
          </a:r>
          <a:endParaRPr lang="en-US" b="1" dirty="0">
            <a:latin typeface="Calibri"/>
            <a:cs typeface="Calibri"/>
          </a:endParaRPr>
        </a:p>
      </dgm:t>
    </dgm:pt>
    <dgm:pt modelId="{72E682EF-E21A-4587-8136-BBDF10F4A5E5}" type="parTrans" cxnId="{27647E7C-DB65-42AF-8B64-F79FB8E66356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6CFBD9CB-E525-4FDC-BEA1-E245F60A040C}" type="sibTrans" cxnId="{27647E7C-DB65-42AF-8B64-F79FB8E66356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AC24F232-036E-440F-81FA-53F191E89BA9}">
      <dgm:prSet phldrT="[Text]"/>
      <dgm:spPr/>
      <dgm:t>
        <a:bodyPr/>
        <a:lstStyle/>
        <a:p>
          <a:r>
            <a:rPr lang="en-US" dirty="0" smtClean="0">
              <a:latin typeface="Calibri"/>
              <a:cs typeface="Calibri"/>
            </a:rPr>
            <a:t>Leaders are introspective</a:t>
          </a:r>
          <a:endParaRPr lang="en-US" dirty="0">
            <a:latin typeface="Calibri"/>
            <a:cs typeface="Calibri"/>
          </a:endParaRPr>
        </a:p>
      </dgm:t>
    </dgm:pt>
    <dgm:pt modelId="{2C9A9765-4B6B-4708-AB24-4AF990B68347}" type="parTrans" cxnId="{D43E94D6-1C5A-4527-A463-AE2D49194974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DC8EF9FA-830B-4556-8C7B-4B4D62F3A0DC}" type="sibTrans" cxnId="{D43E94D6-1C5A-4527-A463-AE2D49194974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3A82AB01-8D58-41E7-9D4C-8BE20D1B8FDB}">
      <dgm:prSet phldrT="[Text]"/>
      <dgm:spPr/>
      <dgm:t>
        <a:bodyPr/>
        <a:lstStyle/>
        <a:p>
          <a:r>
            <a:rPr lang="en-US" b="1" dirty="0" smtClean="0">
              <a:latin typeface="Calibri"/>
              <a:cs typeface="Calibri"/>
            </a:rPr>
            <a:t>Understand where they</a:t>
          </a:r>
        </a:p>
        <a:p>
          <a:r>
            <a:rPr lang="en-US" b="1" dirty="0" smtClean="0">
              <a:latin typeface="Calibri"/>
              <a:cs typeface="Calibri"/>
            </a:rPr>
            <a:t> are coming from</a:t>
          </a:r>
          <a:endParaRPr lang="en-US" b="1" dirty="0">
            <a:latin typeface="Calibri"/>
            <a:cs typeface="Calibri"/>
          </a:endParaRPr>
        </a:p>
      </dgm:t>
    </dgm:pt>
    <dgm:pt modelId="{0DF9A972-3DB6-4C03-A3DE-D2A0FB6F3C96}" type="parTrans" cxnId="{6B1C1E7F-8750-469C-A71D-818D97F82A7F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57C6476C-8936-4B40-B4C1-662BF7CD6CCE}" type="sibTrans" cxnId="{6B1C1E7F-8750-469C-A71D-818D97F82A7F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92141254-A709-49CE-982C-127110831DBC}">
      <dgm:prSet phldrT="[Text]"/>
      <dgm:spPr/>
      <dgm:t>
        <a:bodyPr/>
        <a:lstStyle/>
        <a:p>
          <a:r>
            <a:rPr lang="en-US" b="1" dirty="0" smtClean="0">
              <a:latin typeface="Calibri"/>
              <a:cs typeface="Calibri"/>
            </a:rPr>
            <a:t>Retain a thorough understanding of their own values and priorities</a:t>
          </a:r>
          <a:endParaRPr lang="en-US" b="1" dirty="0">
            <a:latin typeface="Calibri"/>
            <a:cs typeface="Calibri"/>
          </a:endParaRPr>
        </a:p>
      </dgm:t>
    </dgm:pt>
    <dgm:pt modelId="{3D57C1D9-4EF4-494A-A624-F0555FD87C88}" type="parTrans" cxnId="{D204DD90-8E4E-43FB-B968-15BFC34FB95B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32321482-E733-4315-94D2-ADCFECC0275D}" type="sibTrans" cxnId="{D204DD90-8E4E-43FB-B968-15BFC34FB95B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94A91A75-FADD-490B-A0E3-A182B7FCDE03}" type="pres">
      <dgm:prSet presAssocID="{EC5FC8F3-1025-4ECA-ACC4-A4095A5E0A3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FB0340A-9AF5-44B1-9332-22156DFBE5EE}" type="pres">
      <dgm:prSet presAssocID="{AC24F232-036E-440F-81FA-53F191E89BA9}" presName="boxAndChildren" presStyleCnt="0"/>
      <dgm:spPr/>
    </dgm:pt>
    <dgm:pt modelId="{A453C250-0A36-4E53-B2CC-D43B9C28B87E}" type="pres">
      <dgm:prSet presAssocID="{AC24F232-036E-440F-81FA-53F191E89BA9}" presName="parentTextBox" presStyleLbl="node1" presStyleIdx="0" presStyleCnt="2"/>
      <dgm:spPr/>
      <dgm:t>
        <a:bodyPr/>
        <a:lstStyle/>
        <a:p>
          <a:endParaRPr lang="en-US"/>
        </a:p>
      </dgm:t>
    </dgm:pt>
    <dgm:pt modelId="{7BD09229-DC38-42CF-858A-4EB317E828D2}" type="pres">
      <dgm:prSet presAssocID="{AC24F232-036E-440F-81FA-53F191E89BA9}" presName="entireBox" presStyleLbl="node1" presStyleIdx="0" presStyleCnt="2"/>
      <dgm:spPr/>
      <dgm:t>
        <a:bodyPr/>
        <a:lstStyle/>
        <a:p>
          <a:endParaRPr lang="en-US"/>
        </a:p>
      </dgm:t>
    </dgm:pt>
    <dgm:pt modelId="{581567C3-8BB4-4880-A2DC-A14135818400}" type="pres">
      <dgm:prSet presAssocID="{AC24F232-036E-440F-81FA-53F191E89BA9}" presName="descendantBox" presStyleCnt="0"/>
      <dgm:spPr/>
    </dgm:pt>
    <dgm:pt modelId="{F7B0B75D-DA40-4A06-AA66-68855572900F}" type="pres">
      <dgm:prSet presAssocID="{3A82AB01-8D58-41E7-9D4C-8BE20D1B8FDB}" presName="childTextBox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78B48D-8FD4-4D2B-9A29-8703EB55D419}" type="pres">
      <dgm:prSet presAssocID="{92141254-A709-49CE-982C-127110831DBC}" presName="childTextBox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404EC3-2E1B-458D-91A0-77D3C6591ED4}" type="pres">
      <dgm:prSet presAssocID="{EA640F9D-D961-4D2B-88F5-82C3B627E079}" presName="sp" presStyleCnt="0"/>
      <dgm:spPr/>
    </dgm:pt>
    <dgm:pt modelId="{47A13B6F-45E0-4B7B-B69B-FDB3FCAF30C6}" type="pres">
      <dgm:prSet presAssocID="{F9E2AAC1-1CDE-4A2B-BC71-353447C84059}" presName="arrowAndChildren" presStyleCnt="0"/>
      <dgm:spPr/>
    </dgm:pt>
    <dgm:pt modelId="{531F5FE6-E58D-4733-ABB8-D43FB10E8D66}" type="pres">
      <dgm:prSet presAssocID="{F9E2AAC1-1CDE-4A2B-BC71-353447C84059}" presName="parentTextArrow" presStyleLbl="node1" presStyleIdx="0" presStyleCnt="2"/>
      <dgm:spPr/>
      <dgm:t>
        <a:bodyPr/>
        <a:lstStyle/>
        <a:p>
          <a:endParaRPr lang="en-US"/>
        </a:p>
      </dgm:t>
    </dgm:pt>
    <dgm:pt modelId="{7100653C-72A0-41D2-B2C5-58CB8D6000E5}" type="pres">
      <dgm:prSet presAssocID="{F9E2AAC1-1CDE-4A2B-BC71-353447C84059}" presName="arrow" presStyleLbl="node1" presStyleIdx="1" presStyleCnt="2"/>
      <dgm:spPr/>
      <dgm:t>
        <a:bodyPr/>
        <a:lstStyle/>
        <a:p>
          <a:endParaRPr lang="en-US"/>
        </a:p>
      </dgm:t>
    </dgm:pt>
    <dgm:pt modelId="{333E9E40-CFA7-441C-88BB-F6E73807866E}" type="pres">
      <dgm:prSet presAssocID="{F9E2AAC1-1CDE-4A2B-BC71-353447C84059}" presName="descendantArrow" presStyleCnt="0"/>
      <dgm:spPr/>
    </dgm:pt>
    <dgm:pt modelId="{0D02852E-A61B-41F1-BA8F-3B24C1040904}" type="pres">
      <dgm:prSet presAssocID="{B3D09C00-C252-4499-8044-104D623ECD84}" presName="childTextArrow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2AD4B3-563E-4581-A5B8-4E9BA9CDB24E}" type="pres">
      <dgm:prSet presAssocID="{806A3235-1AA5-4B6D-AC19-47CDE1ACED5B}" presName="childTextArrow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8E05E3C-63DC-48C8-8385-08C65C028835}" srcId="{EC5FC8F3-1025-4ECA-ACC4-A4095A5E0A3E}" destId="{F9E2AAC1-1CDE-4A2B-BC71-353447C84059}" srcOrd="0" destOrd="0" parTransId="{48C88DD9-806D-4743-8164-42E545A61AD6}" sibTransId="{EA640F9D-D961-4D2B-88F5-82C3B627E079}"/>
    <dgm:cxn modelId="{CE686D3E-2D47-9540-91A0-BC1B6D67FCCB}" type="presOf" srcId="{AC24F232-036E-440F-81FA-53F191E89BA9}" destId="{A453C250-0A36-4E53-B2CC-D43B9C28B87E}" srcOrd="0" destOrd="0" presId="urn:microsoft.com/office/officeart/2005/8/layout/process4"/>
    <dgm:cxn modelId="{1999A303-1EFB-9B44-82D9-9920A15DABCA}" type="presOf" srcId="{EC5FC8F3-1025-4ECA-ACC4-A4095A5E0A3E}" destId="{94A91A75-FADD-490B-A0E3-A182B7FCDE03}" srcOrd="0" destOrd="0" presId="urn:microsoft.com/office/officeart/2005/8/layout/process4"/>
    <dgm:cxn modelId="{27647E7C-DB65-42AF-8B64-F79FB8E66356}" srcId="{F9E2AAC1-1CDE-4A2B-BC71-353447C84059}" destId="{806A3235-1AA5-4B6D-AC19-47CDE1ACED5B}" srcOrd="1" destOrd="0" parTransId="{72E682EF-E21A-4587-8136-BBDF10F4A5E5}" sibTransId="{6CFBD9CB-E525-4FDC-BEA1-E245F60A040C}"/>
    <dgm:cxn modelId="{6B1C1E7F-8750-469C-A71D-818D97F82A7F}" srcId="{AC24F232-036E-440F-81FA-53F191E89BA9}" destId="{3A82AB01-8D58-41E7-9D4C-8BE20D1B8FDB}" srcOrd="0" destOrd="0" parTransId="{0DF9A972-3DB6-4C03-A3DE-D2A0FB6F3C96}" sibTransId="{57C6476C-8936-4B40-B4C1-662BF7CD6CCE}"/>
    <dgm:cxn modelId="{4610E948-7916-4244-BA3F-7BDB13B25DA6}" srcId="{F9E2AAC1-1CDE-4A2B-BC71-353447C84059}" destId="{B3D09C00-C252-4499-8044-104D623ECD84}" srcOrd="0" destOrd="0" parTransId="{0ECF6468-91C0-4D4F-89A0-7232AF894189}" sibTransId="{1F0758E6-F478-4CE0-8E3E-277CABB5976C}"/>
    <dgm:cxn modelId="{AA161662-6EB5-ED4E-8545-A5354C79D909}" type="presOf" srcId="{92141254-A709-49CE-982C-127110831DBC}" destId="{2A78B48D-8FD4-4D2B-9A29-8703EB55D419}" srcOrd="0" destOrd="0" presId="urn:microsoft.com/office/officeart/2005/8/layout/process4"/>
    <dgm:cxn modelId="{AF4D48A3-196A-F849-9CD2-0980F72C18F0}" type="presOf" srcId="{AC24F232-036E-440F-81FA-53F191E89BA9}" destId="{7BD09229-DC38-42CF-858A-4EB317E828D2}" srcOrd="1" destOrd="0" presId="urn:microsoft.com/office/officeart/2005/8/layout/process4"/>
    <dgm:cxn modelId="{08CBBB6D-83C9-B94D-92EA-D5DA8F11C096}" type="presOf" srcId="{3A82AB01-8D58-41E7-9D4C-8BE20D1B8FDB}" destId="{F7B0B75D-DA40-4A06-AA66-68855572900F}" srcOrd="0" destOrd="0" presId="urn:microsoft.com/office/officeart/2005/8/layout/process4"/>
    <dgm:cxn modelId="{88706614-F1D2-7446-B726-AC20765B9A64}" type="presOf" srcId="{F9E2AAC1-1CDE-4A2B-BC71-353447C84059}" destId="{7100653C-72A0-41D2-B2C5-58CB8D6000E5}" srcOrd="1" destOrd="0" presId="urn:microsoft.com/office/officeart/2005/8/layout/process4"/>
    <dgm:cxn modelId="{D43E94D6-1C5A-4527-A463-AE2D49194974}" srcId="{EC5FC8F3-1025-4ECA-ACC4-A4095A5E0A3E}" destId="{AC24F232-036E-440F-81FA-53F191E89BA9}" srcOrd="1" destOrd="0" parTransId="{2C9A9765-4B6B-4708-AB24-4AF990B68347}" sibTransId="{DC8EF9FA-830B-4556-8C7B-4B4D62F3A0DC}"/>
    <dgm:cxn modelId="{D204DD90-8E4E-43FB-B968-15BFC34FB95B}" srcId="{AC24F232-036E-440F-81FA-53F191E89BA9}" destId="{92141254-A709-49CE-982C-127110831DBC}" srcOrd="1" destOrd="0" parTransId="{3D57C1D9-4EF4-494A-A624-F0555FD87C88}" sibTransId="{32321482-E733-4315-94D2-ADCFECC0275D}"/>
    <dgm:cxn modelId="{DD2F6280-2E30-2648-BF9B-226D22E67014}" type="presOf" srcId="{F9E2AAC1-1CDE-4A2B-BC71-353447C84059}" destId="{531F5FE6-E58D-4733-ABB8-D43FB10E8D66}" srcOrd="0" destOrd="0" presId="urn:microsoft.com/office/officeart/2005/8/layout/process4"/>
    <dgm:cxn modelId="{FE79E3DF-9450-1544-9F50-9A771621EA76}" type="presOf" srcId="{B3D09C00-C252-4499-8044-104D623ECD84}" destId="{0D02852E-A61B-41F1-BA8F-3B24C1040904}" srcOrd="0" destOrd="0" presId="urn:microsoft.com/office/officeart/2005/8/layout/process4"/>
    <dgm:cxn modelId="{4BABAC4D-6433-CF43-BA7C-0B204B7C6789}" type="presOf" srcId="{806A3235-1AA5-4B6D-AC19-47CDE1ACED5B}" destId="{A52AD4B3-563E-4581-A5B8-4E9BA9CDB24E}" srcOrd="0" destOrd="0" presId="urn:microsoft.com/office/officeart/2005/8/layout/process4"/>
    <dgm:cxn modelId="{2F1CD7AA-5017-7848-A553-885B096A8CCD}" type="presParOf" srcId="{94A91A75-FADD-490B-A0E3-A182B7FCDE03}" destId="{CFB0340A-9AF5-44B1-9332-22156DFBE5EE}" srcOrd="0" destOrd="0" presId="urn:microsoft.com/office/officeart/2005/8/layout/process4"/>
    <dgm:cxn modelId="{0D1F4EEE-E47C-E048-8253-25825B6E33BB}" type="presParOf" srcId="{CFB0340A-9AF5-44B1-9332-22156DFBE5EE}" destId="{A453C250-0A36-4E53-B2CC-D43B9C28B87E}" srcOrd="0" destOrd="0" presId="urn:microsoft.com/office/officeart/2005/8/layout/process4"/>
    <dgm:cxn modelId="{94B0CBAD-55EA-7A4A-B68C-611785821A0C}" type="presParOf" srcId="{CFB0340A-9AF5-44B1-9332-22156DFBE5EE}" destId="{7BD09229-DC38-42CF-858A-4EB317E828D2}" srcOrd="1" destOrd="0" presId="urn:microsoft.com/office/officeart/2005/8/layout/process4"/>
    <dgm:cxn modelId="{1EDC64FD-F1D5-4E4B-A762-A1E356D6BAE9}" type="presParOf" srcId="{CFB0340A-9AF5-44B1-9332-22156DFBE5EE}" destId="{581567C3-8BB4-4880-A2DC-A14135818400}" srcOrd="2" destOrd="0" presId="urn:microsoft.com/office/officeart/2005/8/layout/process4"/>
    <dgm:cxn modelId="{AC51AB67-FB33-E340-9A8E-E312E602ECDB}" type="presParOf" srcId="{581567C3-8BB4-4880-A2DC-A14135818400}" destId="{F7B0B75D-DA40-4A06-AA66-68855572900F}" srcOrd="0" destOrd="0" presId="urn:microsoft.com/office/officeart/2005/8/layout/process4"/>
    <dgm:cxn modelId="{7C207915-F143-0F42-B571-461FE24167B4}" type="presParOf" srcId="{581567C3-8BB4-4880-A2DC-A14135818400}" destId="{2A78B48D-8FD4-4D2B-9A29-8703EB55D419}" srcOrd="1" destOrd="0" presId="urn:microsoft.com/office/officeart/2005/8/layout/process4"/>
    <dgm:cxn modelId="{DFDB054D-DF5A-0D44-A79A-68AD74E1F156}" type="presParOf" srcId="{94A91A75-FADD-490B-A0E3-A182B7FCDE03}" destId="{F1404EC3-2E1B-458D-91A0-77D3C6591ED4}" srcOrd="1" destOrd="0" presId="urn:microsoft.com/office/officeart/2005/8/layout/process4"/>
    <dgm:cxn modelId="{988C4D42-BCFE-5D45-8334-E78FE082EC8D}" type="presParOf" srcId="{94A91A75-FADD-490B-A0E3-A182B7FCDE03}" destId="{47A13B6F-45E0-4B7B-B69B-FDB3FCAF30C6}" srcOrd="2" destOrd="0" presId="urn:microsoft.com/office/officeart/2005/8/layout/process4"/>
    <dgm:cxn modelId="{3657852B-4453-4848-BF8E-075B029D147D}" type="presParOf" srcId="{47A13B6F-45E0-4B7B-B69B-FDB3FCAF30C6}" destId="{531F5FE6-E58D-4733-ABB8-D43FB10E8D66}" srcOrd="0" destOrd="0" presId="urn:microsoft.com/office/officeart/2005/8/layout/process4"/>
    <dgm:cxn modelId="{CA260E14-753A-8141-AF9B-DA9C7D212DC5}" type="presParOf" srcId="{47A13B6F-45E0-4B7B-B69B-FDB3FCAF30C6}" destId="{7100653C-72A0-41D2-B2C5-58CB8D6000E5}" srcOrd="1" destOrd="0" presId="urn:microsoft.com/office/officeart/2005/8/layout/process4"/>
    <dgm:cxn modelId="{EDF39923-B63A-CE43-B5D7-26A1AD6A9969}" type="presParOf" srcId="{47A13B6F-45E0-4B7B-B69B-FDB3FCAF30C6}" destId="{333E9E40-CFA7-441C-88BB-F6E73807866E}" srcOrd="2" destOrd="0" presId="urn:microsoft.com/office/officeart/2005/8/layout/process4"/>
    <dgm:cxn modelId="{CCB6C883-F038-8F4D-B9D7-CE0D7E0747E8}" type="presParOf" srcId="{333E9E40-CFA7-441C-88BB-F6E73807866E}" destId="{0D02852E-A61B-41F1-BA8F-3B24C1040904}" srcOrd="0" destOrd="0" presId="urn:microsoft.com/office/officeart/2005/8/layout/process4"/>
    <dgm:cxn modelId="{037A382B-F09E-F548-8171-C4D6AF5575BA}" type="presParOf" srcId="{333E9E40-CFA7-441C-88BB-F6E73807866E}" destId="{A52AD4B3-563E-4581-A5B8-4E9BA9CDB24E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1F29E41E-9C5D-4A8E-B89F-444E5042FEF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EB7D2B0-8233-435E-A863-C01D61393A4D}">
      <dgm:prSet custT="1"/>
      <dgm:spPr/>
      <dgm:t>
        <a:bodyPr/>
        <a:lstStyle/>
        <a:p>
          <a:pPr rtl="0"/>
          <a:r>
            <a:rPr lang="en-US" sz="2800" dirty="0" smtClean="0">
              <a:latin typeface="Calibri"/>
              <a:cs typeface="Calibri"/>
            </a:rPr>
            <a:t>Defines the leader’s role as serving the needs of others</a:t>
          </a:r>
          <a:endParaRPr lang="en-US" sz="2800" dirty="0">
            <a:latin typeface="Calibri"/>
            <a:cs typeface="Calibri"/>
          </a:endParaRPr>
        </a:p>
      </dgm:t>
    </dgm:pt>
    <dgm:pt modelId="{4186DFD5-C79B-4FAA-8566-C5A71CD333A2}" type="parTrans" cxnId="{77842D27-B799-4DFC-BCD3-F2E28C1BAE20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2F1B8BB3-F77C-44F7-B7E6-82A6C5E00CF4}" type="sibTrans" cxnId="{77842D27-B799-4DFC-BCD3-F2E28C1BAE20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8355F0F5-DB8E-4FA5-AD44-28E769703DCA}">
      <dgm:prSet custT="1"/>
      <dgm:spPr/>
      <dgm:t>
        <a:bodyPr/>
        <a:lstStyle/>
        <a:p>
          <a:pPr rtl="0"/>
          <a:r>
            <a:rPr lang="en-US" sz="2800" dirty="0" smtClean="0">
              <a:latin typeface="Calibri"/>
              <a:cs typeface="Calibri"/>
            </a:rPr>
            <a:t>The primary mission of the leader is to develop employees and help them reach their goals</a:t>
          </a:r>
          <a:endParaRPr lang="en-US" sz="2800" dirty="0">
            <a:latin typeface="Calibri"/>
            <a:cs typeface="Calibri"/>
          </a:endParaRPr>
        </a:p>
      </dgm:t>
    </dgm:pt>
    <dgm:pt modelId="{6972C9C2-96D9-41E1-B18A-629BC7519152}" type="parTrans" cxnId="{FD456F4D-9060-451D-86E9-2110FBD04262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CC5FC5F7-0B8E-4BF1-9AC5-A3D1C7885FEA}" type="sibTrans" cxnId="{FD456F4D-9060-451D-86E9-2110FBD04262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BC23F8DC-8543-48F0-9614-1248A3C4D448}">
      <dgm:prSet custT="1"/>
      <dgm:spPr/>
      <dgm:t>
        <a:bodyPr/>
        <a:lstStyle/>
        <a:p>
          <a:pPr rtl="0"/>
          <a:r>
            <a:rPr lang="en-US" sz="2800" dirty="0" smtClean="0">
              <a:latin typeface="Calibri"/>
              <a:cs typeface="Calibri"/>
            </a:rPr>
            <a:t>Servant leaders put their employees first, understand their personal needs and desires, empower them, and help them develop in their careers</a:t>
          </a:r>
          <a:endParaRPr lang="en-US" sz="2800" dirty="0">
            <a:latin typeface="Calibri"/>
            <a:cs typeface="Calibri"/>
          </a:endParaRPr>
        </a:p>
      </dgm:t>
    </dgm:pt>
    <dgm:pt modelId="{58164DC3-586F-4DC2-A3E1-AB44D1A44F29}" type="parTrans" cxnId="{EA2B41CB-5CE3-417A-B3DF-4C075459E73A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1427D12B-DCE5-4A0D-BDB8-E9CE630E2E93}" type="sibTrans" cxnId="{EA2B41CB-5CE3-417A-B3DF-4C075459E73A}">
      <dgm:prSet/>
      <dgm:spPr/>
      <dgm:t>
        <a:bodyPr/>
        <a:lstStyle/>
        <a:p>
          <a:endParaRPr lang="en-US">
            <a:latin typeface="Calibri"/>
            <a:cs typeface="Calibri"/>
          </a:endParaRPr>
        </a:p>
      </dgm:t>
    </dgm:pt>
    <dgm:pt modelId="{30B1F47C-3755-4229-86B4-3187DFCE57B9}" type="pres">
      <dgm:prSet presAssocID="{1F29E41E-9C5D-4A8E-B89F-444E5042FEF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C45162A-ED85-4F55-A285-5C4A432E6548}" type="pres">
      <dgm:prSet presAssocID="{9EB7D2B0-8233-435E-A863-C01D61393A4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163440-C9E3-4AFB-9668-3CFE996C75D1}" type="pres">
      <dgm:prSet presAssocID="{2F1B8BB3-F77C-44F7-B7E6-82A6C5E00CF4}" presName="spacer" presStyleCnt="0"/>
      <dgm:spPr/>
    </dgm:pt>
    <dgm:pt modelId="{2D3076DB-2FF1-4D80-8214-AA72DAA1A9DB}" type="pres">
      <dgm:prSet presAssocID="{8355F0F5-DB8E-4FA5-AD44-28E769703DCA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17109A-9C56-4575-A7EC-ABA236BE3B76}" type="pres">
      <dgm:prSet presAssocID="{CC5FC5F7-0B8E-4BF1-9AC5-A3D1C7885FEA}" presName="spacer" presStyleCnt="0"/>
      <dgm:spPr/>
    </dgm:pt>
    <dgm:pt modelId="{ECE2DAF5-F288-4CE4-AF74-3EA8611D81D9}" type="pres">
      <dgm:prSet presAssocID="{BC23F8DC-8543-48F0-9614-1248A3C4D448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A2B41CB-5CE3-417A-B3DF-4C075459E73A}" srcId="{1F29E41E-9C5D-4A8E-B89F-444E5042FEFF}" destId="{BC23F8DC-8543-48F0-9614-1248A3C4D448}" srcOrd="2" destOrd="0" parTransId="{58164DC3-586F-4DC2-A3E1-AB44D1A44F29}" sibTransId="{1427D12B-DCE5-4A0D-BDB8-E9CE630E2E93}"/>
    <dgm:cxn modelId="{77842D27-B799-4DFC-BCD3-F2E28C1BAE20}" srcId="{1F29E41E-9C5D-4A8E-B89F-444E5042FEFF}" destId="{9EB7D2B0-8233-435E-A863-C01D61393A4D}" srcOrd="0" destOrd="0" parTransId="{4186DFD5-C79B-4FAA-8566-C5A71CD333A2}" sibTransId="{2F1B8BB3-F77C-44F7-B7E6-82A6C5E00CF4}"/>
    <dgm:cxn modelId="{FD456F4D-9060-451D-86E9-2110FBD04262}" srcId="{1F29E41E-9C5D-4A8E-B89F-444E5042FEFF}" destId="{8355F0F5-DB8E-4FA5-AD44-28E769703DCA}" srcOrd="1" destOrd="0" parTransId="{6972C9C2-96D9-41E1-B18A-629BC7519152}" sibTransId="{CC5FC5F7-0B8E-4BF1-9AC5-A3D1C7885FEA}"/>
    <dgm:cxn modelId="{63BBFDC4-405D-3549-9C2F-22349EAD3A48}" type="presOf" srcId="{9EB7D2B0-8233-435E-A863-C01D61393A4D}" destId="{2C45162A-ED85-4F55-A285-5C4A432E6548}" srcOrd="0" destOrd="0" presId="urn:microsoft.com/office/officeart/2005/8/layout/vList2"/>
    <dgm:cxn modelId="{454C8AF9-D16D-A346-A626-C96E4A304CCB}" type="presOf" srcId="{8355F0F5-DB8E-4FA5-AD44-28E769703DCA}" destId="{2D3076DB-2FF1-4D80-8214-AA72DAA1A9DB}" srcOrd="0" destOrd="0" presId="urn:microsoft.com/office/officeart/2005/8/layout/vList2"/>
    <dgm:cxn modelId="{0BFF37AD-6B37-DB49-A264-71C0B96607D3}" type="presOf" srcId="{BC23F8DC-8543-48F0-9614-1248A3C4D448}" destId="{ECE2DAF5-F288-4CE4-AF74-3EA8611D81D9}" srcOrd="0" destOrd="0" presId="urn:microsoft.com/office/officeart/2005/8/layout/vList2"/>
    <dgm:cxn modelId="{30FEBB3D-9BDC-1A46-8B38-F8C7B39BE860}" type="presOf" srcId="{1F29E41E-9C5D-4A8E-B89F-444E5042FEFF}" destId="{30B1F47C-3755-4229-86B4-3187DFCE57B9}" srcOrd="0" destOrd="0" presId="urn:microsoft.com/office/officeart/2005/8/layout/vList2"/>
    <dgm:cxn modelId="{D06AE495-C961-EC44-959B-170B8D3BCC62}" type="presParOf" srcId="{30B1F47C-3755-4229-86B4-3187DFCE57B9}" destId="{2C45162A-ED85-4F55-A285-5C4A432E6548}" srcOrd="0" destOrd="0" presId="urn:microsoft.com/office/officeart/2005/8/layout/vList2"/>
    <dgm:cxn modelId="{7C8A11F5-4716-1040-8A6C-9173371E18AB}" type="presParOf" srcId="{30B1F47C-3755-4229-86B4-3187DFCE57B9}" destId="{C8163440-C9E3-4AFB-9668-3CFE996C75D1}" srcOrd="1" destOrd="0" presId="urn:microsoft.com/office/officeart/2005/8/layout/vList2"/>
    <dgm:cxn modelId="{F313ABC1-3A03-E04C-8D21-576C2B451491}" type="presParOf" srcId="{30B1F47C-3755-4229-86B4-3187DFCE57B9}" destId="{2D3076DB-2FF1-4D80-8214-AA72DAA1A9DB}" srcOrd="2" destOrd="0" presId="urn:microsoft.com/office/officeart/2005/8/layout/vList2"/>
    <dgm:cxn modelId="{4199C6B8-B2BF-D641-9FC5-557AA489D40F}" type="presParOf" srcId="{30B1F47C-3755-4229-86B4-3187DFCE57B9}" destId="{5D17109A-9C56-4575-A7EC-ABA236BE3B76}" srcOrd="3" destOrd="0" presId="urn:microsoft.com/office/officeart/2005/8/layout/vList2"/>
    <dgm:cxn modelId="{27D096AC-4EFF-9E47-8817-FD0A0B755F05}" type="presParOf" srcId="{30B1F47C-3755-4229-86B4-3187DFCE57B9}" destId="{ECE2DAF5-F288-4CE4-AF74-3EA8611D81D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4CA3BC-B92C-43BC-83CA-AAD0141ECC66}">
      <dsp:nvSpPr>
        <dsp:cNvPr id="0" name=""/>
        <dsp:cNvSpPr/>
      </dsp:nvSpPr>
      <dsp:spPr>
        <a:xfrm>
          <a:off x="2656" y="2095879"/>
          <a:ext cx="3236602" cy="129464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Trait theories</a:t>
          </a:r>
          <a:endParaRPr lang="en-US" sz="2800" kern="1200" dirty="0"/>
        </a:p>
      </dsp:txBody>
      <dsp:txXfrm>
        <a:off x="649976" y="2095879"/>
        <a:ext cx="1941962" cy="1294640"/>
      </dsp:txXfrm>
    </dsp:sp>
    <dsp:sp modelId="{EE642463-887E-4532-A832-85B7FCA4659A}">
      <dsp:nvSpPr>
        <dsp:cNvPr id="0" name=""/>
        <dsp:cNvSpPr/>
      </dsp:nvSpPr>
      <dsp:spPr>
        <a:xfrm>
          <a:off x="2915598" y="2095879"/>
          <a:ext cx="3236602" cy="129464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Skills vs. Behavioral theories</a:t>
          </a:r>
          <a:endParaRPr lang="en-US" sz="2800" kern="1200" dirty="0"/>
        </a:p>
      </dsp:txBody>
      <dsp:txXfrm>
        <a:off x="3562918" y="2095879"/>
        <a:ext cx="1941962" cy="1294640"/>
      </dsp:txXfrm>
    </dsp:sp>
    <dsp:sp modelId="{07DF3EFB-6B31-417F-98CC-4E092A866E3A}">
      <dsp:nvSpPr>
        <dsp:cNvPr id="0" name=""/>
        <dsp:cNvSpPr/>
      </dsp:nvSpPr>
      <dsp:spPr>
        <a:xfrm>
          <a:off x="5828540" y="2095879"/>
          <a:ext cx="3236602" cy="129464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Contingency theories</a:t>
          </a:r>
          <a:endParaRPr lang="en-US" sz="2800" kern="1200" dirty="0"/>
        </a:p>
      </dsp:txBody>
      <dsp:txXfrm>
        <a:off x="6475860" y="2095879"/>
        <a:ext cx="1941962" cy="12946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F2D02F-0386-4C88-8C05-A18F90368AC0}">
      <dsp:nvSpPr>
        <dsp:cNvPr id="0" name=""/>
        <dsp:cNvSpPr/>
      </dsp:nvSpPr>
      <dsp:spPr>
        <a:xfrm>
          <a:off x="0" y="121668"/>
          <a:ext cx="6400800" cy="918451"/>
        </a:xfrm>
        <a:prstGeom prst="roundRect">
          <a:avLst/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latin typeface="Calibri"/>
              <a:cs typeface="Calibri"/>
            </a:rPr>
            <a:t>Leadership is the act of influencing others to work toward a goal</a:t>
          </a:r>
          <a:endParaRPr lang="en-US" sz="3200" b="1" kern="1200" dirty="0">
            <a:latin typeface="Calibri"/>
            <a:cs typeface="Calibri"/>
          </a:endParaRPr>
        </a:p>
      </dsp:txBody>
      <dsp:txXfrm>
        <a:off x="44835" y="166503"/>
        <a:ext cx="6311130" cy="82878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6288EC-FB8E-4A7C-8D55-BE6E5D2EE155}">
      <dsp:nvSpPr>
        <dsp:cNvPr id="0" name=""/>
        <dsp:cNvSpPr/>
      </dsp:nvSpPr>
      <dsp:spPr>
        <a:xfrm>
          <a:off x="0" y="0"/>
          <a:ext cx="4038600" cy="227551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l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b="1" kern="1200" dirty="0" smtClean="0">
              <a:latin typeface="Calibri"/>
              <a:cs typeface="Calibri"/>
            </a:rPr>
            <a:t>Formal leaders </a:t>
          </a:r>
          <a:r>
            <a:rPr lang="en-US" sz="4100" kern="1200" dirty="0" smtClean="0">
              <a:latin typeface="Calibri"/>
              <a:cs typeface="Calibri"/>
            </a:rPr>
            <a:t>hold a </a:t>
          </a:r>
          <a:r>
            <a:rPr lang="en-US" sz="4100" u="sng" kern="1200" dirty="0" smtClean="0">
              <a:latin typeface="Calibri"/>
              <a:cs typeface="Calibri"/>
            </a:rPr>
            <a:t>position of authority</a:t>
          </a:r>
          <a:r>
            <a:rPr lang="en-US" sz="4100" u="none" kern="1200" dirty="0" smtClean="0">
              <a:latin typeface="Calibri"/>
              <a:cs typeface="Calibri"/>
            </a:rPr>
            <a:t> </a:t>
          </a:r>
        </a:p>
      </dsp:txBody>
      <dsp:txXfrm>
        <a:off x="111081" y="111081"/>
        <a:ext cx="3816438" cy="2053350"/>
      </dsp:txXfrm>
    </dsp:sp>
    <dsp:sp modelId="{429F224F-BC20-A448-A69C-636CAFED7602}">
      <dsp:nvSpPr>
        <dsp:cNvPr id="0" name=""/>
        <dsp:cNvSpPr/>
      </dsp:nvSpPr>
      <dsp:spPr>
        <a:xfrm>
          <a:off x="0" y="2278468"/>
          <a:ext cx="4038600" cy="19095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226" tIns="52070" rIns="291592" bIns="52070" numCol="1" spcCol="1270" anchor="t" anchorCtr="0">
          <a:noAutofit/>
        </a:bodyPr>
        <a:lstStyle/>
        <a:p>
          <a:pPr marL="285750" lvl="1" indent="-285750" algn="l" defTabSz="14224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3200" u="none" kern="1200" dirty="0" smtClean="0">
              <a:latin typeface="Calibri"/>
              <a:cs typeface="Calibri"/>
            </a:rPr>
            <a:t>U</a:t>
          </a:r>
          <a:r>
            <a:rPr lang="en-US" sz="3200" kern="1200" dirty="0" smtClean="0">
              <a:latin typeface="Calibri"/>
              <a:cs typeface="Calibri"/>
            </a:rPr>
            <a:t>tilize their position and their personal power to influence others</a:t>
          </a:r>
          <a:endParaRPr lang="en-US" sz="3200" u="none" kern="1200" dirty="0" smtClean="0">
            <a:latin typeface="Calibri"/>
            <a:cs typeface="Calibri"/>
          </a:endParaRPr>
        </a:p>
      </dsp:txBody>
      <dsp:txXfrm>
        <a:off x="0" y="2278468"/>
        <a:ext cx="4038600" cy="19095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F5F8AF-6867-4AC8-86DB-F36F170911B7}">
      <dsp:nvSpPr>
        <dsp:cNvPr id="0" name=""/>
        <dsp:cNvSpPr/>
      </dsp:nvSpPr>
      <dsp:spPr>
        <a:xfrm>
          <a:off x="0" y="291899"/>
          <a:ext cx="4038600" cy="2199600"/>
        </a:xfrm>
        <a:prstGeom prst="round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smtClean="0">
              <a:latin typeface="Calibri"/>
              <a:cs typeface="Calibri"/>
            </a:rPr>
            <a:t>Informal leaders </a:t>
          </a:r>
          <a:r>
            <a:rPr lang="en-US" sz="4000" b="0" kern="1200" dirty="0" smtClean="0">
              <a:latin typeface="Calibri"/>
              <a:cs typeface="Calibri"/>
            </a:rPr>
            <a:t>are </a:t>
          </a:r>
          <a:r>
            <a:rPr lang="en-US" sz="4000" b="0" u="sng" kern="1200" dirty="0" smtClean="0">
              <a:latin typeface="Calibri"/>
              <a:cs typeface="Calibri"/>
            </a:rPr>
            <a:t>without a formal position</a:t>
          </a:r>
          <a:endParaRPr lang="en-US" sz="4000" b="0" u="none" kern="1200" dirty="0" smtClean="0">
            <a:latin typeface="Calibri"/>
            <a:cs typeface="Calibri"/>
          </a:endParaRPr>
        </a:p>
      </dsp:txBody>
      <dsp:txXfrm>
        <a:off x="107376" y="399275"/>
        <a:ext cx="3823848" cy="1984848"/>
      </dsp:txXfrm>
    </dsp:sp>
    <dsp:sp modelId="{CD15F22E-2952-804E-9425-F5BD0F26E6D1}">
      <dsp:nvSpPr>
        <dsp:cNvPr id="0" name=""/>
        <dsp:cNvSpPr/>
      </dsp:nvSpPr>
      <dsp:spPr>
        <a:xfrm>
          <a:off x="0" y="2491500"/>
          <a:ext cx="4038600" cy="1407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226" tIns="50800" rIns="284480" bIns="50800" numCol="1" spcCol="1270" anchor="t" anchorCtr="0">
          <a:noAutofit/>
        </a:bodyPr>
        <a:lstStyle/>
        <a:p>
          <a:pPr marL="285750" lvl="1" indent="-285750" algn="l" defTabSz="13779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3100" b="0" kern="1200" dirty="0" smtClean="0">
              <a:latin typeface="Calibri"/>
              <a:cs typeface="Calibri"/>
            </a:rPr>
            <a:t>Influencing others through personal forms of power</a:t>
          </a:r>
          <a:endParaRPr lang="en-US" sz="3100" b="0" u="none" kern="1200" dirty="0" smtClean="0">
            <a:latin typeface="Calibri"/>
            <a:cs typeface="Calibri"/>
          </a:endParaRPr>
        </a:p>
      </dsp:txBody>
      <dsp:txXfrm>
        <a:off x="0" y="2491500"/>
        <a:ext cx="4038600" cy="14076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E40940-80EB-44D5-9DF4-4E520AF2AD58}">
      <dsp:nvSpPr>
        <dsp:cNvPr id="0" name=""/>
        <dsp:cNvSpPr/>
      </dsp:nvSpPr>
      <dsp:spPr>
        <a:xfrm>
          <a:off x="0" y="0"/>
          <a:ext cx="6248400" cy="1446386"/>
        </a:xfrm>
        <a:prstGeom prst="roundRect">
          <a:avLst/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4400" b="0" kern="1200" dirty="0" smtClean="0">
              <a:solidFill>
                <a:srgbClr val="FF0000"/>
              </a:solidFill>
              <a:latin typeface="Calibri"/>
              <a:cs typeface="Calibri"/>
            </a:rPr>
            <a:t>Trait Approaches </a:t>
          </a:r>
          <a:r>
            <a:rPr lang="en-US" sz="4400" b="0" kern="1200" dirty="0" smtClean="0">
              <a:latin typeface="Calibri"/>
              <a:cs typeface="Calibri"/>
            </a:rPr>
            <a:t>to Leadership</a:t>
          </a:r>
          <a:endParaRPr lang="en-US" sz="4400" b="0" kern="1200" dirty="0">
            <a:latin typeface="Calibri"/>
            <a:cs typeface="Calibri"/>
          </a:endParaRPr>
        </a:p>
      </dsp:txBody>
      <dsp:txXfrm>
        <a:off x="70607" y="70607"/>
        <a:ext cx="6107186" cy="130517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1894D7-1638-4A6B-A385-14069AE4665F}">
      <dsp:nvSpPr>
        <dsp:cNvPr id="0" name=""/>
        <dsp:cNvSpPr/>
      </dsp:nvSpPr>
      <dsp:spPr>
        <a:xfrm>
          <a:off x="1485919" y="611887"/>
          <a:ext cx="5120640" cy="5120640"/>
        </a:xfrm>
        <a:prstGeom prst="pie">
          <a:avLst>
            <a:gd name="adj1" fmla="val 16200000"/>
            <a:gd name="adj2" fmla="val 198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>
              <a:latin typeface="Calibri"/>
              <a:cs typeface="Calibri"/>
            </a:rPr>
            <a:t>Intelligence</a:t>
          </a:r>
          <a:endParaRPr lang="en-US" sz="1900" b="1" kern="1200" dirty="0">
            <a:latin typeface="Calibri"/>
            <a:cs typeface="Calibri"/>
          </a:endParaRPr>
        </a:p>
      </dsp:txBody>
      <dsp:txXfrm>
        <a:off x="4101103" y="1160527"/>
        <a:ext cx="1493520" cy="1097280"/>
      </dsp:txXfrm>
    </dsp:sp>
    <dsp:sp modelId="{B0D50CCB-3FF4-4EC2-89F5-703BC447E83C}">
      <dsp:nvSpPr>
        <dsp:cNvPr id="0" name=""/>
        <dsp:cNvSpPr/>
      </dsp:nvSpPr>
      <dsp:spPr>
        <a:xfrm>
          <a:off x="1478280" y="619658"/>
          <a:ext cx="5120640" cy="5120640"/>
        </a:xfrm>
        <a:prstGeom prst="pie">
          <a:avLst>
            <a:gd name="adj1" fmla="val 19800000"/>
            <a:gd name="adj2" fmla="val 1800000"/>
          </a:avLst>
        </a:prstGeom>
        <a:solidFill>
          <a:schemeClr val="accent2">
            <a:hueOff val="936304"/>
            <a:satOff val="-1168"/>
            <a:lumOff val="2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>
              <a:latin typeface="Calibri"/>
              <a:cs typeface="Calibri"/>
            </a:rPr>
            <a:t>Extraversion</a:t>
          </a:r>
          <a:endParaRPr lang="en-US" sz="1900" b="1" kern="1200" dirty="0">
            <a:latin typeface="Calibri"/>
            <a:cs typeface="Calibri"/>
          </a:endParaRPr>
        </a:p>
      </dsp:txBody>
      <dsp:txXfrm>
        <a:off x="4983480" y="2661818"/>
        <a:ext cx="1548384" cy="1036320"/>
      </dsp:txXfrm>
    </dsp:sp>
    <dsp:sp modelId="{CD8EE512-CACB-4186-9F24-7BA6D6EA8627}">
      <dsp:nvSpPr>
        <dsp:cNvPr id="0" name=""/>
        <dsp:cNvSpPr/>
      </dsp:nvSpPr>
      <dsp:spPr>
        <a:xfrm>
          <a:off x="1478280" y="619658"/>
          <a:ext cx="5120640" cy="5120640"/>
        </a:xfrm>
        <a:prstGeom prst="pie">
          <a:avLst>
            <a:gd name="adj1" fmla="val 1800000"/>
            <a:gd name="adj2" fmla="val 5400000"/>
          </a:avLst>
        </a:prstGeom>
        <a:solidFill>
          <a:schemeClr val="accent2">
            <a:hueOff val="1872608"/>
            <a:satOff val="-2336"/>
            <a:lumOff val="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>
              <a:latin typeface="Calibri"/>
              <a:cs typeface="Calibri"/>
            </a:rPr>
            <a:t>Conscientious</a:t>
          </a:r>
          <a:endParaRPr lang="en-US" sz="1900" b="1" kern="1200" dirty="0">
            <a:latin typeface="Calibri"/>
            <a:cs typeface="Calibri"/>
          </a:endParaRPr>
        </a:p>
      </dsp:txBody>
      <dsp:txXfrm>
        <a:off x="4093464" y="4094378"/>
        <a:ext cx="1493520" cy="1097280"/>
      </dsp:txXfrm>
    </dsp:sp>
    <dsp:sp modelId="{C79F4344-F37A-4DFA-85BA-6362FCA3E24D}">
      <dsp:nvSpPr>
        <dsp:cNvPr id="0" name=""/>
        <dsp:cNvSpPr/>
      </dsp:nvSpPr>
      <dsp:spPr>
        <a:xfrm>
          <a:off x="1478280" y="619658"/>
          <a:ext cx="5120640" cy="5120640"/>
        </a:xfrm>
        <a:prstGeom prst="pie">
          <a:avLst>
            <a:gd name="adj1" fmla="val 5400000"/>
            <a:gd name="adj2" fmla="val 9000000"/>
          </a:avLst>
        </a:prstGeom>
        <a:solidFill>
          <a:schemeClr val="accent2">
            <a:hueOff val="2808912"/>
            <a:satOff val="-3503"/>
            <a:lumOff val="8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>
              <a:latin typeface="Calibri"/>
              <a:cs typeface="Calibri"/>
            </a:rPr>
            <a:t>Open to Experience</a:t>
          </a:r>
          <a:endParaRPr lang="en-US" sz="1900" b="1" kern="1200" dirty="0">
            <a:latin typeface="Calibri"/>
            <a:cs typeface="Calibri"/>
          </a:endParaRPr>
        </a:p>
      </dsp:txBody>
      <dsp:txXfrm>
        <a:off x="2490216" y="4094378"/>
        <a:ext cx="1493520" cy="1097280"/>
      </dsp:txXfrm>
    </dsp:sp>
    <dsp:sp modelId="{4721AC5A-9E3B-4176-8D9B-54A46455094E}">
      <dsp:nvSpPr>
        <dsp:cNvPr id="0" name=""/>
        <dsp:cNvSpPr/>
      </dsp:nvSpPr>
      <dsp:spPr>
        <a:xfrm>
          <a:off x="1478280" y="619658"/>
          <a:ext cx="5120640" cy="5120640"/>
        </a:xfrm>
        <a:prstGeom prst="pie">
          <a:avLst>
            <a:gd name="adj1" fmla="val 9000000"/>
            <a:gd name="adj2" fmla="val 12600000"/>
          </a:avLst>
        </a:prstGeom>
        <a:solidFill>
          <a:schemeClr val="accent2">
            <a:hueOff val="3745216"/>
            <a:satOff val="-4671"/>
            <a:lumOff val="10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>
              <a:latin typeface="Calibri"/>
              <a:cs typeface="Calibri"/>
            </a:rPr>
            <a:t>Self-esteem</a:t>
          </a:r>
          <a:endParaRPr lang="en-US" sz="1900" b="1" kern="1200" dirty="0">
            <a:latin typeface="Calibri"/>
            <a:cs typeface="Calibri"/>
          </a:endParaRPr>
        </a:p>
      </dsp:txBody>
      <dsp:txXfrm>
        <a:off x="1557528" y="2661818"/>
        <a:ext cx="1548384" cy="1036320"/>
      </dsp:txXfrm>
    </dsp:sp>
    <dsp:sp modelId="{7CDC4ED5-C93F-4B55-8EF3-5D531C10CC1D}">
      <dsp:nvSpPr>
        <dsp:cNvPr id="0" name=""/>
        <dsp:cNvSpPr/>
      </dsp:nvSpPr>
      <dsp:spPr>
        <a:xfrm>
          <a:off x="1478280" y="619658"/>
          <a:ext cx="5120640" cy="5120640"/>
        </a:xfrm>
        <a:prstGeom prst="pie">
          <a:avLst>
            <a:gd name="adj1" fmla="val 12600000"/>
            <a:gd name="adj2" fmla="val 16200000"/>
          </a:avLst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b="1" kern="1200" dirty="0" smtClean="0">
              <a:latin typeface="Calibri"/>
              <a:cs typeface="Calibri"/>
            </a:rPr>
            <a:t>Integrity</a:t>
          </a:r>
          <a:endParaRPr lang="en-US" sz="1900" b="1" kern="1200" dirty="0">
            <a:latin typeface="Calibri"/>
            <a:cs typeface="Calibri"/>
          </a:endParaRPr>
        </a:p>
      </dsp:txBody>
      <dsp:txXfrm>
        <a:off x="2490216" y="1168298"/>
        <a:ext cx="1493520" cy="109728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A87D9F-47E6-4ADB-8D4D-643785B5BF69}">
      <dsp:nvSpPr>
        <dsp:cNvPr id="0" name=""/>
        <dsp:cNvSpPr/>
      </dsp:nvSpPr>
      <dsp:spPr>
        <a:xfrm>
          <a:off x="0" y="376"/>
          <a:ext cx="4038600" cy="289435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u="sng" kern="1200" dirty="0" smtClean="0">
              <a:latin typeface="Calibri"/>
              <a:cs typeface="Calibri"/>
            </a:rPr>
            <a:t>Task oriented leader behaviors</a:t>
          </a:r>
          <a:r>
            <a:rPr lang="en-US" sz="2400" u="none" kern="1200" dirty="0" smtClean="0">
              <a:latin typeface="Calibri"/>
              <a:cs typeface="Calibri"/>
            </a:rPr>
            <a:t> </a:t>
          </a:r>
          <a:r>
            <a:rPr lang="en-US" sz="2400" kern="1200" dirty="0" smtClean="0">
              <a:latin typeface="Calibri"/>
              <a:cs typeface="Calibri"/>
            </a:rPr>
            <a:t>involve structuring the roles of subordinates, providing them with instructions and behaving in ways that will increase the performance of the group</a:t>
          </a:r>
          <a:endParaRPr lang="en-US" sz="2400" kern="1200" dirty="0">
            <a:latin typeface="Calibri"/>
            <a:cs typeface="Calibri"/>
          </a:endParaRPr>
        </a:p>
      </dsp:txBody>
      <dsp:txXfrm>
        <a:off x="141291" y="141667"/>
        <a:ext cx="3756018" cy="2611777"/>
      </dsp:txXfrm>
    </dsp:sp>
    <dsp:sp modelId="{2306BB77-D189-4B19-8792-1F708C2E2C00}">
      <dsp:nvSpPr>
        <dsp:cNvPr id="0" name=""/>
        <dsp:cNvSpPr/>
      </dsp:nvSpPr>
      <dsp:spPr>
        <a:xfrm>
          <a:off x="0" y="2904692"/>
          <a:ext cx="4038600" cy="2200331"/>
        </a:xfrm>
        <a:prstGeom prst="roundRect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*Task oriented behaviors are directives given to employees to get things done and to ensure that organizational goals are met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07411" y="3012103"/>
        <a:ext cx="3823778" cy="198550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D515EB-967C-4E99-8A92-4DD86509748F}">
      <dsp:nvSpPr>
        <dsp:cNvPr id="0" name=""/>
        <dsp:cNvSpPr/>
      </dsp:nvSpPr>
      <dsp:spPr>
        <a:xfrm>
          <a:off x="0" y="82027"/>
          <a:ext cx="4038600" cy="236135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u="sng" kern="1200" dirty="0" smtClean="0">
              <a:latin typeface="Calibri"/>
              <a:cs typeface="Calibri"/>
            </a:rPr>
            <a:t>People oriented</a:t>
          </a:r>
          <a:r>
            <a:rPr lang="en-US" sz="2400" u="sng" kern="1200" dirty="0" smtClean="0">
              <a:latin typeface="Calibri"/>
              <a:cs typeface="Calibri"/>
            </a:rPr>
            <a:t> </a:t>
          </a:r>
          <a:r>
            <a:rPr lang="en-US" sz="2400" b="1" u="sng" kern="1200" dirty="0" smtClean="0">
              <a:latin typeface="Calibri"/>
              <a:cs typeface="Calibri"/>
            </a:rPr>
            <a:t>leader</a:t>
          </a:r>
          <a:r>
            <a:rPr lang="en-US" sz="2400" u="sng" kern="1200" dirty="0" smtClean="0">
              <a:latin typeface="Calibri"/>
              <a:cs typeface="Calibri"/>
            </a:rPr>
            <a:t> </a:t>
          </a:r>
          <a:r>
            <a:rPr lang="en-US" sz="2400" b="1" u="sng" kern="1200" dirty="0" smtClean="0">
              <a:latin typeface="Calibri"/>
              <a:cs typeface="Calibri"/>
            </a:rPr>
            <a:t>behaviors</a:t>
          </a:r>
          <a:r>
            <a:rPr lang="en-US" sz="2400" u="none" kern="1200" dirty="0" smtClean="0">
              <a:latin typeface="Calibri"/>
              <a:cs typeface="Calibri"/>
            </a:rPr>
            <a:t> </a:t>
          </a:r>
          <a:r>
            <a:rPr lang="en-US" sz="2400" kern="1200" dirty="0" smtClean="0">
              <a:latin typeface="Calibri"/>
              <a:cs typeface="Calibri"/>
            </a:rPr>
            <a:t>include showing concern for employee feelings and treating employees with respect </a:t>
          </a:r>
          <a:endParaRPr lang="en-US" sz="2400" kern="1200" dirty="0">
            <a:latin typeface="Calibri"/>
            <a:cs typeface="Calibri"/>
          </a:endParaRPr>
        </a:p>
      </dsp:txBody>
      <dsp:txXfrm>
        <a:off x="115272" y="197299"/>
        <a:ext cx="3808056" cy="2130808"/>
      </dsp:txXfrm>
    </dsp:sp>
    <dsp:sp modelId="{65310A1E-00DB-412D-A053-32352B91C19C}">
      <dsp:nvSpPr>
        <dsp:cNvPr id="0" name=""/>
        <dsp:cNvSpPr/>
      </dsp:nvSpPr>
      <dsp:spPr>
        <a:xfrm>
          <a:off x="0" y="2509620"/>
          <a:ext cx="4038600" cy="236135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latin typeface="Calibri"/>
              <a:cs typeface="Calibri"/>
            </a:rPr>
            <a:t>*People oriented leaders genuinely care about the well being of their employees and they demonstrate their concern in their actions and decisions</a:t>
          </a:r>
          <a:endParaRPr lang="en-US" sz="2300" kern="1200" dirty="0">
            <a:latin typeface="Calibri"/>
            <a:cs typeface="Calibri"/>
          </a:endParaRPr>
        </a:p>
      </dsp:txBody>
      <dsp:txXfrm>
        <a:off x="115272" y="2624892"/>
        <a:ext cx="3808056" cy="213080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F21E99-A4FA-442E-B8F4-6FFDD175DB09}">
      <dsp:nvSpPr>
        <dsp:cNvPr id="0" name=""/>
        <dsp:cNvSpPr/>
      </dsp:nvSpPr>
      <dsp:spPr>
        <a:xfrm rot="16200000">
          <a:off x="-841710" y="842714"/>
          <a:ext cx="4297363" cy="2611933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i="1" kern="1200" dirty="0" smtClean="0">
              <a:latin typeface="Calibri"/>
              <a:cs typeface="Calibri"/>
            </a:rPr>
            <a:t>Fiedler’s Contingency Theory</a:t>
          </a:r>
          <a:endParaRPr lang="en-US" sz="2400" b="1" kern="1200" dirty="0">
            <a:latin typeface="Calibri"/>
            <a:cs typeface="Calibri"/>
          </a:endParaRPr>
        </a:p>
      </dsp:txBody>
      <dsp:txXfrm rot="5400000">
        <a:off x="1005" y="859472"/>
        <a:ext cx="2611933" cy="2578417"/>
      </dsp:txXfrm>
    </dsp:sp>
    <dsp:sp modelId="{334C956B-1E6A-4DBB-8D64-B19678554AA7}">
      <dsp:nvSpPr>
        <dsp:cNvPr id="0" name=""/>
        <dsp:cNvSpPr/>
      </dsp:nvSpPr>
      <dsp:spPr>
        <a:xfrm rot="16200000">
          <a:off x="1966118" y="842714"/>
          <a:ext cx="4297363" cy="2611933"/>
        </a:xfrm>
        <a:prstGeom prst="flowChartManualOperation">
          <a:avLst/>
        </a:prstGeom>
        <a:solidFill>
          <a:schemeClr val="accent2">
            <a:hueOff val="2340760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i="1" kern="1200" dirty="0" smtClean="0">
              <a:latin typeface="Calibri"/>
              <a:cs typeface="Calibri"/>
            </a:rPr>
            <a:t>Situational Leadership: Hersey &amp; Blanchard </a:t>
          </a:r>
          <a:endParaRPr lang="en-US" sz="2400" b="1" kern="1200" dirty="0">
            <a:latin typeface="Calibri"/>
            <a:cs typeface="Calibri"/>
          </a:endParaRPr>
        </a:p>
      </dsp:txBody>
      <dsp:txXfrm rot="5400000">
        <a:off x="2808833" y="859472"/>
        <a:ext cx="2611933" cy="2578417"/>
      </dsp:txXfrm>
    </dsp:sp>
    <dsp:sp modelId="{69986B01-B518-4E97-AA72-2FF21014BCAF}">
      <dsp:nvSpPr>
        <dsp:cNvPr id="0" name=""/>
        <dsp:cNvSpPr/>
      </dsp:nvSpPr>
      <dsp:spPr>
        <a:xfrm rot="16200000">
          <a:off x="4773947" y="842714"/>
          <a:ext cx="4297363" cy="2611933"/>
        </a:xfrm>
        <a:prstGeom prst="flowChartManualOperation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i="1" kern="1200" dirty="0" smtClean="0">
              <a:latin typeface="Calibri"/>
              <a:cs typeface="Calibri"/>
            </a:rPr>
            <a:t>Vroom and </a:t>
          </a:r>
          <a:r>
            <a:rPr lang="en-US" sz="2400" b="1" i="1" kern="1200" dirty="0" err="1" smtClean="0">
              <a:latin typeface="Calibri"/>
              <a:cs typeface="Calibri"/>
            </a:rPr>
            <a:t>Yetton</a:t>
          </a:r>
          <a:r>
            <a:rPr lang="en-US" sz="2400" b="1" i="1" kern="1200" dirty="0" smtClean="0">
              <a:latin typeface="Calibri"/>
              <a:cs typeface="Calibri"/>
            </a:rPr>
            <a:t>- Leadership Decisions</a:t>
          </a:r>
          <a:endParaRPr lang="en-US" sz="2400" b="1" kern="1200" dirty="0">
            <a:latin typeface="Calibri"/>
            <a:cs typeface="Calibri"/>
          </a:endParaRPr>
        </a:p>
      </dsp:txBody>
      <dsp:txXfrm rot="5400000">
        <a:off x="5616662" y="859472"/>
        <a:ext cx="2611933" cy="257841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45A027-E11D-490A-81FD-CD8A116E1169}">
      <dsp:nvSpPr>
        <dsp:cNvPr id="0" name=""/>
        <dsp:cNvSpPr/>
      </dsp:nvSpPr>
      <dsp:spPr>
        <a:xfrm>
          <a:off x="0" y="610079"/>
          <a:ext cx="6019800" cy="38095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atin typeface="Calibri"/>
              <a:cs typeface="Calibri"/>
            </a:rPr>
            <a:t>The decision tree approach is a guide leaders can use to decide how participative they should be given decision environment characteristics </a:t>
          </a:r>
          <a:endParaRPr lang="en-US" sz="3700" kern="1200" dirty="0">
            <a:latin typeface="Calibri"/>
            <a:cs typeface="Calibri"/>
          </a:endParaRPr>
        </a:p>
      </dsp:txBody>
      <dsp:txXfrm>
        <a:off x="185965" y="796044"/>
        <a:ext cx="5647870" cy="343759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EDD88E-E543-4FA6-A2BD-93691D5794E2}">
      <dsp:nvSpPr>
        <dsp:cNvPr id="0" name=""/>
        <dsp:cNvSpPr/>
      </dsp:nvSpPr>
      <dsp:spPr>
        <a:xfrm>
          <a:off x="0" y="679"/>
          <a:ext cx="6477000" cy="1141641"/>
        </a:xfrm>
        <a:prstGeom prst="roundRect">
          <a:avLst/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Calibri"/>
              <a:cs typeface="Calibri"/>
            </a:rPr>
            <a:t>Leader Decision Making</a:t>
          </a:r>
          <a:r>
            <a:rPr lang="en-US" sz="3600" kern="1200" dirty="0" smtClean="0">
              <a:latin typeface="Calibri"/>
              <a:cs typeface="Calibri"/>
            </a:rPr>
            <a:t/>
          </a:r>
          <a:br>
            <a:rPr lang="en-US" sz="3600" kern="1200" dirty="0" smtClean="0">
              <a:latin typeface="Calibri"/>
              <a:cs typeface="Calibri"/>
            </a:rPr>
          </a:br>
          <a:endParaRPr lang="en-US" sz="3600" kern="1200" dirty="0">
            <a:latin typeface="Calibri"/>
            <a:cs typeface="Calibri"/>
          </a:endParaRPr>
        </a:p>
      </dsp:txBody>
      <dsp:txXfrm>
        <a:off x="55730" y="56409"/>
        <a:ext cx="6365540" cy="103018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A1F0ED-A4FA-49B6-BD2F-0725F65EEE8A}">
      <dsp:nvSpPr>
        <dsp:cNvPr id="0" name=""/>
        <dsp:cNvSpPr/>
      </dsp:nvSpPr>
      <dsp:spPr>
        <a:xfrm rot="5400000">
          <a:off x="5019294" y="-1869662"/>
          <a:ext cx="1257299" cy="5315712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b="1" kern="1200" dirty="0" smtClean="0">
              <a:latin typeface="Calibri"/>
              <a:cs typeface="Calibri"/>
            </a:rPr>
            <a:t>Leader makes the decision</a:t>
          </a:r>
          <a:endParaRPr lang="en-US" sz="2600" b="1" kern="1200" dirty="0">
            <a:latin typeface="Calibri"/>
            <a:cs typeface="Calibri"/>
          </a:endParaRPr>
        </a:p>
      </dsp:txBody>
      <dsp:txXfrm rot="-5400000">
        <a:off x="2990088" y="220920"/>
        <a:ext cx="5254336" cy="1134547"/>
      </dsp:txXfrm>
    </dsp:sp>
    <dsp:sp modelId="{9EEDCAAF-48DF-4726-BBD9-9CA30B9F0AD9}">
      <dsp:nvSpPr>
        <dsp:cNvPr id="0" name=""/>
        <dsp:cNvSpPr/>
      </dsp:nvSpPr>
      <dsp:spPr>
        <a:xfrm>
          <a:off x="0" y="2381"/>
          <a:ext cx="2990088" cy="157162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>
              <a:latin typeface="Calibri"/>
              <a:cs typeface="Calibri"/>
            </a:rPr>
            <a:t>Authoritarian decision making</a:t>
          </a:r>
          <a:endParaRPr lang="en-US" sz="3100" b="1" kern="1200" dirty="0">
            <a:latin typeface="Calibri"/>
            <a:cs typeface="Calibri"/>
          </a:endParaRPr>
        </a:p>
      </dsp:txBody>
      <dsp:txXfrm>
        <a:off x="76720" y="79101"/>
        <a:ext cx="2836648" cy="1418185"/>
      </dsp:txXfrm>
    </dsp:sp>
    <dsp:sp modelId="{6DB5878C-9B90-47EB-9AAE-4659F5BEFFE1}">
      <dsp:nvSpPr>
        <dsp:cNvPr id="0" name=""/>
        <dsp:cNvSpPr/>
      </dsp:nvSpPr>
      <dsp:spPr>
        <a:xfrm rot="5400000">
          <a:off x="5019294" y="-219456"/>
          <a:ext cx="1257299" cy="5315712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b="1" kern="1200" dirty="0" smtClean="0">
              <a:latin typeface="Calibri"/>
              <a:cs typeface="Calibri"/>
            </a:rPr>
            <a:t>Employees participate in the making of the decision</a:t>
          </a:r>
          <a:endParaRPr lang="en-US" sz="2600" b="1" kern="1200" dirty="0">
            <a:latin typeface="Calibri"/>
            <a:cs typeface="Calibri"/>
          </a:endParaRPr>
        </a:p>
      </dsp:txBody>
      <dsp:txXfrm rot="-5400000">
        <a:off x="2990088" y="1871126"/>
        <a:ext cx="5254336" cy="1134547"/>
      </dsp:txXfrm>
    </dsp:sp>
    <dsp:sp modelId="{C3963B66-8F9E-4341-8B85-3A15049C630E}">
      <dsp:nvSpPr>
        <dsp:cNvPr id="0" name=""/>
        <dsp:cNvSpPr/>
      </dsp:nvSpPr>
      <dsp:spPr>
        <a:xfrm>
          <a:off x="0" y="1652587"/>
          <a:ext cx="2990088" cy="157162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>
              <a:latin typeface="Calibri"/>
              <a:cs typeface="Calibri"/>
            </a:rPr>
            <a:t>Democratic decision making</a:t>
          </a:r>
          <a:endParaRPr lang="en-US" sz="3100" b="1" kern="1200" dirty="0">
            <a:latin typeface="Calibri"/>
            <a:cs typeface="Calibri"/>
          </a:endParaRPr>
        </a:p>
      </dsp:txBody>
      <dsp:txXfrm>
        <a:off x="76720" y="1729307"/>
        <a:ext cx="2836648" cy="1418185"/>
      </dsp:txXfrm>
    </dsp:sp>
    <dsp:sp modelId="{78178900-B591-4307-8871-33AEB8832DBD}">
      <dsp:nvSpPr>
        <dsp:cNvPr id="0" name=""/>
        <dsp:cNvSpPr/>
      </dsp:nvSpPr>
      <dsp:spPr>
        <a:xfrm rot="5400000">
          <a:off x="5019294" y="1430750"/>
          <a:ext cx="1257299" cy="5315712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b="1" kern="1200" dirty="0" smtClean="0">
              <a:latin typeface="Calibri"/>
              <a:cs typeface="Calibri"/>
            </a:rPr>
            <a:t>Employees make decision and leader provides minimum guidance</a:t>
          </a:r>
          <a:endParaRPr lang="en-US" sz="2600" b="1" kern="1200" dirty="0">
            <a:latin typeface="Calibri"/>
            <a:cs typeface="Calibri"/>
          </a:endParaRPr>
        </a:p>
      </dsp:txBody>
      <dsp:txXfrm rot="-5400000">
        <a:off x="2990088" y="3521332"/>
        <a:ext cx="5254336" cy="1134547"/>
      </dsp:txXfrm>
    </dsp:sp>
    <dsp:sp modelId="{603E8FEB-6A29-420E-9E59-A973107A36A1}">
      <dsp:nvSpPr>
        <dsp:cNvPr id="0" name=""/>
        <dsp:cNvSpPr/>
      </dsp:nvSpPr>
      <dsp:spPr>
        <a:xfrm>
          <a:off x="0" y="3302793"/>
          <a:ext cx="2990088" cy="157162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>
              <a:latin typeface="Calibri"/>
              <a:cs typeface="Calibri"/>
            </a:rPr>
            <a:t>Laissez-faire decision making </a:t>
          </a:r>
          <a:endParaRPr lang="en-US" sz="3100" b="1" kern="1200" dirty="0">
            <a:latin typeface="Calibri"/>
            <a:cs typeface="Calibri"/>
          </a:endParaRPr>
        </a:p>
      </dsp:txBody>
      <dsp:txXfrm>
        <a:off x="76720" y="3379513"/>
        <a:ext cx="2836648" cy="141818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DBC416-5180-4D08-8F1E-167520A56AF1}">
      <dsp:nvSpPr>
        <dsp:cNvPr id="0" name=""/>
        <dsp:cNvSpPr/>
      </dsp:nvSpPr>
      <dsp:spPr>
        <a:xfrm>
          <a:off x="0" y="569572"/>
          <a:ext cx="845820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B77894-BAA3-4F8B-898D-C047CBCE1815}">
      <dsp:nvSpPr>
        <dsp:cNvPr id="0" name=""/>
        <dsp:cNvSpPr/>
      </dsp:nvSpPr>
      <dsp:spPr>
        <a:xfrm>
          <a:off x="402673" y="78427"/>
          <a:ext cx="8053453" cy="93394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790" tIns="0" rIns="223790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latin typeface="Times New Roman" pitchFamily="18" charset="0"/>
              <a:cs typeface="Times New Roman" pitchFamily="18" charset="0"/>
            </a:rPr>
            <a:t>Telling/directing </a:t>
          </a:r>
          <a:r>
            <a:rPr lang="en-US" sz="2800" kern="1200" dirty="0" smtClean="0">
              <a:latin typeface="Times New Roman" pitchFamily="18" charset="0"/>
              <a:cs typeface="Times New Roman" pitchFamily="18" charset="0"/>
            </a:rPr>
            <a:t>  *Employees are committed but need constant direction</a:t>
          </a: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48264" y="124018"/>
        <a:ext cx="7962271" cy="842762"/>
      </dsp:txXfrm>
    </dsp:sp>
    <dsp:sp modelId="{A4039C3E-3471-4CB6-A29B-3DC3037C1F47}">
      <dsp:nvSpPr>
        <dsp:cNvPr id="0" name=""/>
        <dsp:cNvSpPr/>
      </dsp:nvSpPr>
      <dsp:spPr>
        <a:xfrm>
          <a:off x="0" y="1930372"/>
          <a:ext cx="845820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1560507"/>
              <a:satOff val="-1946"/>
              <a:lumOff val="4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BB800F-0C68-44D3-B8F9-E532526AF18A}">
      <dsp:nvSpPr>
        <dsp:cNvPr id="0" name=""/>
        <dsp:cNvSpPr/>
      </dsp:nvSpPr>
      <dsp:spPr>
        <a:xfrm>
          <a:off x="422910" y="1487572"/>
          <a:ext cx="7292338" cy="885600"/>
        </a:xfrm>
        <a:prstGeom prst="roundRect">
          <a:avLst/>
        </a:prstGeom>
        <a:solidFill>
          <a:schemeClr val="accent2">
            <a:hueOff val="1560507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790" tIns="0" rIns="223790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latin typeface="Times New Roman" pitchFamily="18" charset="0"/>
              <a:cs typeface="Times New Roman" pitchFamily="18" charset="0"/>
            </a:rPr>
            <a:t>Selling/coaching  </a:t>
          </a:r>
          <a:r>
            <a:rPr lang="en-US" sz="2800" kern="1200" dirty="0" smtClean="0">
              <a:latin typeface="Times New Roman" pitchFamily="18" charset="0"/>
              <a:cs typeface="Times New Roman" pitchFamily="18" charset="0"/>
            </a:rPr>
            <a:t>*Leaders encourage and collaborate to gain results</a:t>
          </a:r>
          <a:endParaRPr lang="en-US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66141" y="1530803"/>
        <a:ext cx="7205876" cy="799138"/>
      </dsp:txXfrm>
    </dsp:sp>
    <dsp:sp modelId="{97985CDA-DB54-4A2F-ADC0-2F9C04E0E3D3}">
      <dsp:nvSpPr>
        <dsp:cNvPr id="0" name=""/>
        <dsp:cNvSpPr/>
      </dsp:nvSpPr>
      <dsp:spPr>
        <a:xfrm>
          <a:off x="0" y="3291172"/>
          <a:ext cx="845820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3121013"/>
              <a:satOff val="-3893"/>
              <a:lumOff val="9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0126B4-C883-4889-A721-4D587160543D}">
      <dsp:nvSpPr>
        <dsp:cNvPr id="0" name=""/>
        <dsp:cNvSpPr/>
      </dsp:nvSpPr>
      <dsp:spPr>
        <a:xfrm>
          <a:off x="422910" y="2848372"/>
          <a:ext cx="6644668" cy="885600"/>
        </a:xfrm>
        <a:prstGeom prst="round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790" tIns="0" rIns="22379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Times New Roman" pitchFamily="18" charset="0"/>
              <a:cs typeface="Times New Roman" pitchFamily="18" charset="0"/>
            </a:rPr>
            <a:t>Participating/supporting 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*Leaders provide guidance and employees make decisions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66141" y="2891603"/>
        <a:ext cx="6558206" cy="799138"/>
      </dsp:txXfrm>
    </dsp:sp>
    <dsp:sp modelId="{9623C270-DC8F-417C-9CE9-753298C374F0}">
      <dsp:nvSpPr>
        <dsp:cNvPr id="0" name=""/>
        <dsp:cNvSpPr/>
      </dsp:nvSpPr>
      <dsp:spPr>
        <a:xfrm>
          <a:off x="0" y="4651972"/>
          <a:ext cx="8458200" cy="75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681520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5D7485-DF6C-454A-8824-F7DB2FBA7491}">
      <dsp:nvSpPr>
        <dsp:cNvPr id="0" name=""/>
        <dsp:cNvSpPr/>
      </dsp:nvSpPr>
      <dsp:spPr>
        <a:xfrm>
          <a:off x="422910" y="4209172"/>
          <a:ext cx="5730210" cy="885600"/>
        </a:xfrm>
        <a:prstGeom prst="roundRect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790" tIns="0" rIns="22379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Times New Roman" pitchFamily="18" charset="0"/>
              <a:cs typeface="Times New Roman" pitchFamily="18" charset="0"/>
            </a:rPr>
            <a:t>Delegating </a:t>
          </a: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*Leaders assign and make employees responsible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66141" y="4252403"/>
        <a:ext cx="5643748" cy="79913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15B817-D936-460D-B2F9-F842146697CE}">
      <dsp:nvSpPr>
        <dsp:cNvPr id="0" name=""/>
        <dsp:cNvSpPr/>
      </dsp:nvSpPr>
      <dsp:spPr>
        <a:xfrm>
          <a:off x="88134" y="0"/>
          <a:ext cx="2920178" cy="1752107"/>
        </a:xfrm>
        <a:prstGeom prst="rect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400" i="1" kern="1200" dirty="0" smtClean="0">
              <a:latin typeface="Times New Roman" pitchFamily="18" charset="0"/>
              <a:cs typeface="Times New Roman" pitchFamily="18" charset="0"/>
            </a:rPr>
            <a:t> Sergey </a:t>
          </a:r>
          <a:r>
            <a:rPr lang="en-US" sz="2400" i="1" kern="1200" dirty="0" err="1" smtClean="0">
              <a:latin typeface="Times New Roman" pitchFamily="18" charset="0"/>
              <a:cs typeface="Times New Roman" pitchFamily="18" charset="0"/>
            </a:rPr>
            <a:t>Brin</a:t>
          </a:r>
          <a:r>
            <a:rPr lang="en-US" sz="2400" i="1" kern="1200" dirty="0" smtClean="0">
              <a:latin typeface="Times New Roman" pitchFamily="18" charset="0"/>
              <a:cs typeface="Times New Roman" pitchFamily="18" charset="0"/>
            </a:rPr>
            <a:t>, Google co-founder, is known for his democratic decision making style</a:t>
          </a:r>
          <a:endParaRPr lang="en-US" sz="2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88134" y="0"/>
        <a:ext cx="2920178" cy="1752107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83F86A-2F68-4201-A5A3-8FE99F1209F6}">
      <dsp:nvSpPr>
        <dsp:cNvPr id="0" name=""/>
        <dsp:cNvSpPr/>
      </dsp:nvSpPr>
      <dsp:spPr>
        <a:xfrm>
          <a:off x="0" y="17159"/>
          <a:ext cx="6096000" cy="973440"/>
        </a:xfrm>
        <a:prstGeom prst="roundRect">
          <a:avLst/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i="0" kern="1200" dirty="0" smtClean="0">
              <a:latin typeface="Calibri"/>
              <a:cs typeface="Calibri"/>
            </a:rPr>
            <a:t>Leader-Member Exchange (LMX) Theory</a:t>
          </a:r>
          <a:endParaRPr lang="en-US" sz="2400" b="0" i="0" kern="1200" dirty="0">
            <a:latin typeface="Calibri"/>
            <a:cs typeface="Calibri"/>
          </a:endParaRPr>
        </a:p>
      </dsp:txBody>
      <dsp:txXfrm>
        <a:off x="47519" y="64678"/>
        <a:ext cx="6000962" cy="878402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ED70DF-A22D-4A04-9861-2C8F3AD433E4}">
      <dsp:nvSpPr>
        <dsp:cNvPr id="0" name=""/>
        <dsp:cNvSpPr/>
      </dsp:nvSpPr>
      <dsp:spPr>
        <a:xfrm>
          <a:off x="4693" y="0"/>
          <a:ext cx="2816352" cy="2414016"/>
        </a:xfrm>
        <a:prstGeom prst="upArrow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1824BE-9C1F-46EC-B06C-9D48365289EC}">
      <dsp:nvSpPr>
        <dsp:cNvPr id="0" name=""/>
        <dsp:cNvSpPr/>
      </dsp:nvSpPr>
      <dsp:spPr>
        <a:xfrm>
          <a:off x="2905536" y="0"/>
          <a:ext cx="4779264" cy="2414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0" rIns="227584" bIns="227584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accent2">
                  <a:lumMod val="75000"/>
                </a:schemeClr>
              </a:solidFill>
              <a:latin typeface="Calibri"/>
              <a:cs typeface="Calibri"/>
            </a:rPr>
            <a:t>High quality LMX relationships have mutual respect between the leader and the followers</a:t>
          </a:r>
          <a:endParaRPr lang="en-US" sz="3200" b="1" kern="1200" dirty="0">
            <a:solidFill>
              <a:schemeClr val="accent2">
                <a:lumMod val="75000"/>
              </a:schemeClr>
            </a:solidFill>
            <a:latin typeface="Calibri"/>
            <a:cs typeface="Calibri"/>
          </a:endParaRPr>
        </a:p>
      </dsp:txBody>
      <dsp:txXfrm>
        <a:off x="2905536" y="0"/>
        <a:ext cx="4779264" cy="2414016"/>
      </dsp:txXfrm>
    </dsp:sp>
    <dsp:sp modelId="{E954D796-7CDA-4AB1-BAD4-8825BF271D26}">
      <dsp:nvSpPr>
        <dsp:cNvPr id="0" name=""/>
        <dsp:cNvSpPr/>
      </dsp:nvSpPr>
      <dsp:spPr>
        <a:xfrm>
          <a:off x="849599" y="2615183"/>
          <a:ext cx="2816352" cy="2414016"/>
        </a:xfrm>
        <a:prstGeom prst="downArrow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BAC68D-F57E-4FCB-AC1E-5F4C092FE7B7}">
      <dsp:nvSpPr>
        <dsp:cNvPr id="0" name=""/>
        <dsp:cNvSpPr/>
      </dsp:nvSpPr>
      <dsp:spPr>
        <a:xfrm>
          <a:off x="3750442" y="2615183"/>
          <a:ext cx="4779264" cy="24140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0" rIns="227584" bIns="227584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accent3"/>
              </a:solidFill>
              <a:latin typeface="Calibri"/>
              <a:cs typeface="Calibri"/>
            </a:rPr>
            <a:t>Low quality LMX relationships portray lower levels of trust and respect between leaders and followers </a:t>
          </a:r>
          <a:endParaRPr lang="en-US" sz="3200" b="1" kern="1200" dirty="0">
            <a:solidFill>
              <a:schemeClr val="accent3"/>
            </a:solidFill>
            <a:latin typeface="Calibri"/>
            <a:cs typeface="Calibri"/>
          </a:endParaRPr>
        </a:p>
      </dsp:txBody>
      <dsp:txXfrm>
        <a:off x="3750442" y="2615183"/>
        <a:ext cx="4779264" cy="2414016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50BB26-6E97-4005-9D14-B280D2ECD9AC}">
      <dsp:nvSpPr>
        <dsp:cNvPr id="0" name=""/>
        <dsp:cNvSpPr/>
      </dsp:nvSpPr>
      <dsp:spPr>
        <a:xfrm>
          <a:off x="0" y="1183841"/>
          <a:ext cx="8229600" cy="133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1B6C98-3629-4C11-9C8F-3D9916944925}">
      <dsp:nvSpPr>
        <dsp:cNvPr id="0" name=""/>
        <dsp:cNvSpPr/>
      </dsp:nvSpPr>
      <dsp:spPr>
        <a:xfrm>
          <a:off x="391790" y="29478"/>
          <a:ext cx="7835792" cy="1936643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u="sng" kern="1200" dirty="0" smtClean="0">
              <a:latin typeface="Calibri"/>
              <a:cs typeface="Calibri"/>
            </a:rPr>
            <a:t>Transactional Leadership  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latin typeface="Calibri"/>
              <a:cs typeface="Calibri"/>
            </a:rPr>
            <a:t>*Employees demonstrate the right behaviors because the leader provides resources in exchange</a:t>
          </a:r>
          <a:endParaRPr lang="en-US" sz="2800" b="1" kern="1200" dirty="0">
            <a:latin typeface="Calibri"/>
            <a:cs typeface="Calibri"/>
          </a:endParaRPr>
        </a:p>
      </dsp:txBody>
      <dsp:txXfrm>
        <a:off x="486329" y="124017"/>
        <a:ext cx="7646714" cy="1747565"/>
      </dsp:txXfrm>
    </dsp:sp>
    <dsp:sp modelId="{2A03739A-72AE-4D6A-A4F5-7100278BC814}">
      <dsp:nvSpPr>
        <dsp:cNvPr id="0" name=""/>
        <dsp:cNvSpPr/>
      </dsp:nvSpPr>
      <dsp:spPr>
        <a:xfrm>
          <a:off x="0" y="3587921"/>
          <a:ext cx="8229600" cy="133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4F24C2-7819-42AE-8C73-9649F139C340}">
      <dsp:nvSpPr>
        <dsp:cNvPr id="0" name=""/>
        <dsp:cNvSpPr/>
      </dsp:nvSpPr>
      <dsp:spPr>
        <a:xfrm>
          <a:off x="391790" y="2805641"/>
          <a:ext cx="7835792" cy="156456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i="0" u="sng" kern="1200" dirty="0" smtClean="0">
              <a:latin typeface="Calibri"/>
              <a:cs typeface="Calibri"/>
            </a:rPr>
            <a:t>Transformational Leadership         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latin typeface="Calibri"/>
              <a:cs typeface="Calibri"/>
            </a:rPr>
            <a:t>*Employees focus on company’s well being rather than individual pursuits</a:t>
          </a:r>
          <a:endParaRPr lang="en-US" sz="2800" b="1" kern="1200" dirty="0">
            <a:latin typeface="Calibri"/>
            <a:cs typeface="Calibri"/>
          </a:endParaRPr>
        </a:p>
      </dsp:txBody>
      <dsp:txXfrm>
        <a:off x="468166" y="2882017"/>
        <a:ext cx="7683040" cy="1411808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0CEE89-EA83-4F42-9F3E-8FEC657C1F6F}">
      <dsp:nvSpPr>
        <dsp:cNvPr id="0" name=""/>
        <dsp:cNvSpPr/>
      </dsp:nvSpPr>
      <dsp:spPr>
        <a:xfrm>
          <a:off x="0" y="267600"/>
          <a:ext cx="5638800" cy="760198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Calibri"/>
              <a:cs typeface="Calibri"/>
            </a:rPr>
            <a:t>&lt;&lt;&lt;&lt;CHARISMA&gt;&gt;&gt;&gt;</a:t>
          </a:r>
          <a:endParaRPr lang="en-US" sz="3600" kern="1200" dirty="0">
            <a:latin typeface="Calibri"/>
            <a:cs typeface="Calibri"/>
          </a:endParaRPr>
        </a:p>
      </dsp:txBody>
      <dsp:txXfrm>
        <a:off x="37110" y="304710"/>
        <a:ext cx="5564580" cy="685978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ECC43B-5042-4686-99F6-8DC5D7CE5B99}">
      <dsp:nvSpPr>
        <dsp:cNvPr id="0" name=""/>
        <dsp:cNvSpPr/>
      </dsp:nvSpPr>
      <dsp:spPr>
        <a:xfrm>
          <a:off x="3087243" y="2668210"/>
          <a:ext cx="2283714" cy="228371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Calibri"/>
              <a:cs typeface="Calibri"/>
            </a:rPr>
            <a:t>Transformational Leaders</a:t>
          </a:r>
          <a:endParaRPr lang="en-US" sz="1600" b="1" kern="1200" dirty="0">
            <a:latin typeface="Calibri"/>
            <a:cs typeface="Calibri"/>
          </a:endParaRPr>
        </a:p>
      </dsp:txBody>
      <dsp:txXfrm>
        <a:off x="3421685" y="3002652"/>
        <a:ext cx="1614830" cy="1614830"/>
      </dsp:txXfrm>
    </dsp:sp>
    <dsp:sp modelId="{0E8B62C0-5039-4A9D-9B9C-5167CFD20ACE}">
      <dsp:nvSpPr>
        <dsp:cNvPr id="0" name=""/>
        <dsp:cNvSpPr/>
      </dsp:nvSpPr>
      <dsp:spPr>
        <a:xfrm rot="11700000">
          <a:off x="1060580" y="2901936"/>
          <a:ext cx="1987691" cy="650858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7BEC27-EC06-4592-8A79-86D59CAA5A91}">
      <dsp:nvSpPr>
        <dsp:cNvPr id="0" name=""/>
        <dsp:cNvSpPr/>
      </dsp:nvSpPr>
      <dsp:spPr>
        <a:xfrm>
          <a:off x="9680" y="2102327"/>
          <a:ext cx="2169528" cy="173562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Calibri"/>
              <a:cs typeface="Calibri"/>
            </a:rPr>
            <a:t>Charisma: Idealized Influence, Leading by Example</a:t>
          </a:r>
          <a:endParaRPr lang="en-US" sz="2400" b="1" kern="1200" dirty="0">
            <a:latin typeface="Calibri"/>
            <a:cs typeface="Calibri"/>
          </a:endParaRPr>
        </a:p>
      </dsp:txBody>
      <dsp:txXfrm>
        <a:off x="60515" y="2153162"/>
        <a:ext cx="2067858" cy="1633952"/>
      </dsp:txXfrm>
    </dsp:sp>
    <dsp:sp modelId="{A14BBCEE-3D81-4F15-994C-2E93E3FE0DE3}">
      <dsp:nvSpPr>
        <dsp:cNvPr id="0" name=""/>
        <dsp:cNvSpPr/>
      </dsp:nvSpPr>
      <dsp:spPr>
        <a:xfrm rot="14700000">
          <a:off x="2283776" y="1444187"/>
          <a:ext cx="1987691" cy="650858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1560507"/>
            <a:satOff val="-1946"/>
            <a:lumOff val="45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45DD27-B574-460F-8670-3FB2F6C4D7B7}">
      <dsp:nvSpPr>
        <dsp:cNvPr id="0" name=""/>
        <dsp:cNvSpPr/>
      </dsp:nvSpPr>
      <dsp:spPr>
        <a:xfrm>
          <a:off x="1772840" y="1075"/>
          <a:ext cx="2169528" cy="1735622"/>
        </a:xfrm>
        <a:prstGeom prst="roundRect">
          <a:avLst>
            <a:gd name="adj" fmla="val 10000"/>
          </a:avLst>
        </a:prstGeom>
        <a:solidFill>
          <a:schemeClr val="accent2">
            <a:hueOff val="1560507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Calibri"/>
              <a:cs typeface="Calibri"/>
            </a:rPr>
            <a:t>Inspirational motivation</a:t>
          </a:r>
          <a:endParaRPr lang="en-US" sz="2400" b="1" kern="1200" dirty="0">
            <a:latin typeface="Calibri"/>
            <a:cs typeface="Calibri"/>
          </a:endParaRPr>
        </a:p>
      </dsp:txBody>
      <dsp:txXfrm>
        <a:off x="1823675" y="51910"/>
        <a:ext cx="2067858" cy="1633952"/>
      </dsp:txXfrm>
    </dsp:sp>
    <dsp:sp modelId="{163F7F96-AFCE-458F-A27C-99C4E7A3268D}">
      <dsp:nvSpPr>
        <dsp:cNvPr id="0" name=""/>
        <dsp:cNvSpPr/>
      </dsp:nvSpPr>
      <dsp:spPr>
        <a:xfrm rot="17700000">
          <a:off x="4186732" y="1444187"/>
          <a:ext cx="1987691" cy="650858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18E4FE-F9AC-47C2-AE3D-4A33A2620FD7}">
      <dsp:nvSpPr>
        <dsp:cNvPr id="0" name=""/>
        <dsp:cNvSpPr/>
      </dsp:nvSpPr>
      <dsp:spPr>
        <a:xfrm>
          <a:off x="4515830" y="1075"/>
          <a:ext cx="2169528" cy="1735622"/>
        </a:xfrm>
        <a:prstGeom prst="roundRect">
          <a:avLst>
            <a:gd name="adj" fmla="val 10000"/>
          </a:avLst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Calibri"/>
              <a:cs typeface="Calibri"/>
            </a:rPr>
            <a:t>Intellectual stimulation</a:t>
          </a:r>
          <a:endParaRPr lang="en-US" sz="2400" b="1" kern="1200" dirty="0">
            <a:latin typeface="Calibri"/>
            <a:cs typeface="Calibri"/>
          </a:endParaRPr>
        </a:p>
      </dsp:txBody>
      <dsp:txXfrm>
        <a:off x="4566665" y="51910"/>
        <a:ext cx="2067858" cy="1633952"/>
      </dsp:txXfrm>
    </dsp:sp>
    <dsp:sp modelId="{85A315C4-FC3B-45E1-865C-525363A607B1}">
      <dsp:nvSpPr>
        <dsp:cNvPr id="0" name=""/>
        <dsp:cNvSpPr/>
      </dsp:nvSpPr>
      <dsp:spPr>
        <a:xfrm rot="20700000">
          <a:off x="5409928" y="2901936"/>
          <a:ext cx="1987691" cy="650858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973473-9C82-4832-9A4A-B81F5DB7235E}">
      <dsp:nvSpPr>
        <dsp:cNvPr id="0" name=""/>
        <dsp:cNvSpPr/>
      </dsp:nvSpPr>
      <dsp:spPr>
        <a:xfrm>
          <a:off x="6278991" y="2102327"/>
          <a:ext cx="2169528" cy="1735622"/>
        </a:xfrm>
        <a:prstGeom prst="roundRect">
          <a:avLst>
            <a:gd name="adj" fmla="val 10000"/>
          </a:avLst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latin typeface="Calibri"/>
              <a:cs typeface="Calibri"/>
            </a:rPr>
            <a:t>Individualized consideration</a:t>
          </a:r>
          <a:endParaRPr lang="en-US" sz="2400" b="1" kern="1200" dirty="0">
            <a:latin typeface="Calibri"/>
            <a:cs typeface="Calibri"/>
          </a:endParaRPr>
        </a:p>
      </dsp:txBody>
      <dsp:txXfrm>
        <a:off x="6329826" y="2153162"/>
        <a:ext cx="2067858" cy="1633952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D09229-DC38-42CF-858A-4EB317E828D2}">
      <dsp:nvSpPr>
        <dsp:cNvPr id="0" name=""/>
        <dsp:cNvSpPr/>
      </dsp:nvSpPr>
      <dsp:spPr>
        <a:xfrm>
          <a:off x="0" y="2437509"/>
          <a:ext cx="8229600" cy="15992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latin typeface="Calibri"/>
              <a:cs typeface="Calibri"/>
            </a:rPr>
            <a:t>Leaders are introspective</a:t>
          </a:r>
          <a:endParaRPr lang="en-US" sz="3000" kern="1200" dirty="0">
            <a:latin typeface="Calibri"/>
            <a:cs typeface="Calibri"/>
          </a:endParaRPr>
        </a:p>
      </dsp:txBody>
      <dsp:txXfrm>
        <a:off x="0" y="2437509"/>
        <a:ext cx="8229600" cy="863605"/>
      </dsp:txXfrm>
    </dsp:sp>
    <dsp:sp modelId="{F7B0B75D-DA40-4A06-AA66-68855572900F}">
      <dsp:nvSpPr>
        <dsp:cNvPr id="0" name=""/>
        <dsp:cNvSpPr/>
      </dsp:nvSpPr>
      <dsp:spPr>
        <a:xfrm>
          <a:off x="0" y="3269129"/>
          <a:ext cx="4114799" cy="735664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Calibri"/>
              <a:cs typeface="Calibri"/>
            </a:rPr>
            <a:t>Understand where they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Calibri"/>
              <a:cs typeface="Calibri"/>
            </a:rPr>
            <a:t> are coming from</a:t>
          </a:r>
          <a:endParaRPr lang="en-US" sz="2000" b="1" kern="1200" dirty="0">
            <a:latin typeface="Calibri"/>
            <a:cs typeface="Calibri"/>
          </a:endParaRPr>
        </a:p>
      </dsp:txBody>
      <dsp:txXfrm>
        <a:off x="0" y="3269129"/>
        <a:ext cx="4114799" cy="735664"/>
      </dsp:txXfrm>
    </dsp:sp>
    <dsp:sp modelId="{2A78B48D-8FD4-4D2B-9A29-8703EB55D419}">
      <dsp:nvSpPr>
        <dsp:cNvPr id="0" name=""/>
        <dsp:cNvSpPr/>
      </dsp:nvSpPr>
      <dsp:spPr>
        <a:xfrm>
          <a:off x="4114800" y="3269129"/>
          <a:ext cx="4114799" cy="735664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Calibri"/>
              <a:cs typeface="Calibri"/>
            </a:rPr>
            <a:t>Retain a thorough understanding of their own values and priorities</a:t>
          </a:r>
          <a:endParaRPr lang="en-US" sz="2000" b="1" kern="1200" dirty="0">
            <a:latin typeface="Calibri"/>
            <a:cs typeface="Calibri"/>
          </a:endParaRPr>
        </a:p>
      </dsp:txBody>
      <dsp:txXfrm>
        <a:off x="4114800" y="3269129"/>
        <a:ext cx="4114799" cy="735664"/>
      </dsp:txXfrm>
    </dsp:sp>
    <dsp:sp modelId="{7100653C-72A0-41D2-B2C5-58CB8D6000E5}">
      <dsp:nvSpPr>
        <dsp:cNvPr id="0" name=""/>
        <dsp:cNvSpPr/>
      </dsp:nvSpPr>
      <dsp:spPr>
        <a:xfrm rot="10800000">
          <a:off x="0" y="1821"/>
          <a:ext cx="8229600" cy="2459676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>
              <a:latin typeface="Calibri"/>
              <a:cs typeface="Calibri"/>
            </a:rPr>
            <a:t>Leaders are self aware</a:t>
          </a:r>
          <a:endParaRPr lang="en-US" sz="3000" kern="1200" dirty="0">
            <a:latin typeface="Calibri"/>
            <a:cs typeface="Calibri"/>
          </a:endParaRPr>
        </a:p>
      </dsp:txBody>
      <dsp:txXfrm rot="-10800000">
        <a:off x="0" y="1821"/>
        <a:ext cx="8229600" cy="863346"/>
      </dsp:txXfrm>
    </dsp:sp>
    <dsp:sp modelId="{0D02852E-A61B-41F1-BA8F-3B24C1040904}">
      <dsp:nvSpPr>
        <dsp:cNvPr id="0" name=""/>
        <dsp:cNvSpPr/>
      </dsp:nvSpPr>
      <dsp:spPr>
        <a:xfrm>
          <a:off x="0" y="865167"/>
          <a:ext cx="4114799" cy="735443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Calibri"/>
              <a:cs typeface="Calibri"/>
            </a:rPr>
            <a:t>Not afraid to act the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Calibri"/>
              <a:cs typeface="Calibri"/>
            </a:rPr>
            <a:t>way they are</a:t>
          </a:r>
          <a:endParaRPr lang="en-US" sz="2000" b="1" kern="1200" dirty="0">
            <a:latin typeface="Calibri"/>
            <a:cs typeface="Calibri"/>
          </a:endParaRPr>
        </a:p>
      </dsp:txBody>
      <dsp:txXfrm>
        <a:off x="0" y="865167"/>
        <a:ext cx="4114799" cy="735443"/>
      </dsp:txXfrm>
    </dsp:sp>
    <dsp:sp modelId="{A52AD4B3-563E-4581-A5B8-4E9BA9CDB24E}">
      <dsp:nvSpPr>
        <dsp:cNvPr id="0" name=""/>
        <dsp:cNvSpPr/>
      </dsp:nvSpPr>
      <dsp:spPr>
        <a:xfrm>
          <a:off x="4114800" y="865167"/>
          <a:ext cx="4114799" cy="735443"/>
        </a:xfrm>
        <a:prstGeom prst="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Calibri"/>
              <a:cs typeface="Calibri"/>
            </a:rPr>
            <a:t>Possess high levels of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Calibri"/>
              <a:cs typeface="Calibri"/>
            </a:rPr>
            <a:t>personal integrity</a:t>
          </a:r>
          <a:endParaRPr lang="en-US" sz="2000" b="1" kern="1200" dirty="0">
            <a:latin typeface="Calibri"/>
            <a:cs typeface="Calibri"/>
          </a:endParaRPr>
        </a:p>
      </dsp:txBody>
      <dsp:txXfrm>
        <a:off x="4114800" y="865167"/>
        <a:ext cx="4114799" cy="735443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45162A-ED85-4F55-A285-5C4A432E6548}">
      <dsp:nvSpPr>
        <dsp:cNvPr id="0" name=""/>
        <dsp:cNvSpPr/>
      </dsp:nvSpPr>
      <dsp:spPr>
        <a:xfrm>
          <a:off x="0" y="6600"/>
          <a:ext cx="8229600" cy="15444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Calibri"/>
              <a:cs typeface="Calibri"/>
            </a:rPr>
            <a:t>Defines the leader’s role as serving the needs of others</a:t>
          </a:r>
          <a:endParaRPr lang="en-US" sz="2800" kern="1200" dirty="0">
            <a:latin typeface="Calibri"/>
            <a:cs typeface="Calibri"/>
          </a:endParaRPr>
        </a:p>
      </dsp:txBody>
      <dsp:txXfrm>
        <a:off x="75391" y="81991"/>
        <a:ext cx="8078818" cy="1393618"/>
      </dsp:txXfrm>
    </dsp:sp>
    <dsp:sp modelId="{2D3076DB-2FF1-4D80-8214-AA72DAA1A9DB}">
      <dsp:nvSpPr>
        <dsp:cNvPr id="0" name=""/>
        <dsp:cNvSpPr/>
      </dsp:nvSpPr>
      <dsp:spPr>
        <a:xfrm>
          <a:off x="0" y="1666200"/>
          <a:ext cx="8229600" cy="1544400"/>
        </a:xfrm>
        <a:prstGeom prst="roundRect">
          <a:avLst/>
        </a:prstGeom>
        <a:solidFill>
          <a:schemeClr val="accent2">
            <a:hueOff val="2340760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Calibri"/>
              <a:cs typeface="Calibri"/>
            </a:rPr>
            <a:t>The primary mission of the leader is to develop employees and help them reach their goals</a:t>
          </a:r>
          <a:endParaRPr lang="en-US" sz="2800" kern="1200" dirty="0">
            <a:latin typeface="Calibri"/>
            <a:cs typeface="Calibri"/>
          </a:endParaRPr>
        </a:p>
      </dsp:txBody>
      <dsp:txXfrm>
        <a:off x="75391" y="1741591"/>
        <a:ext cx="8078818" cy="1393618"/>
      </dsp:txXfrm>
    </dsp:sp>
    <dsp:sp modelId="{ECE2DAF5-F288-4CE4-AF74-3EA8611D81D9}">
      <dsp:nvSpPr>
        <dsp:cNvPr id="0" name=""/>
        <dsp:cNvSpPr/>
      </dsp:nvSpPr>
      <dsp:spPr>
        <a:xfrm>
          <a:off x="0" y="3325800"/>
          <a:ext cx="8229600" cy="1544400"/>
        </a:xfrm>
        <a:prstGeom prst="roundRect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Calibri"/>
              <a:cs typeface="Calibri"/>
            </a:rPr>
            <a:t>Servant leaders put their employees first, understand their personal needs and desires, empower them, and help them develop in their careers</a:t>
          </a:r>
          <a:endParaRPr lang="en-US" sz="2800" kern="1200" dirty="0">
            <a:latin typeface="Calibri"/>
            <a:cs typeface="Calibri"/>
          </a:endParaRPr>
        </a:p>
      </dsp:txBody>
      <dsp:txXfrm>
        <a:off x="75391" y="3401191"/>
        <a:ext cx="8078818" cy="13936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37623D82-7CF6-4A40-ACFD-6BC8107AC0C0}" type="datetimeFigureOut">
              <a:rPr lang="en-US" smtClean="0"/>
              <a:pPr/>
              <a:t>11/19/19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30BC16B3-42D6-4870-A0DC-A3A45F76FF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228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322B93C-81A2-450C-9806-2EA26CF0E38E}" type="datetimeFigureOut">
              <a:rPr lang="en-US"/>
              <a:pPr>
                <a:defRPr/>
              </a:pPr>
              <a:t>11/19/19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CE4ABD9-2B11-4992-9255-DB35D6DD87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2353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Faces of leadership: http://</a:t>
            </a:r>
            <a:r>
              <a:rPr lang="en-US" dirty="0" err="1" smtClean="0"/>
              <a:t>www.youtube.com</a:t>
            </a:r>
            <a:r>
              <a:rPr lang="en-US" dirty="0" smtClean="0"/>
              <a:t>/</a:t>
            </a:r>
            <a:r>
              <a:rPr lang="en-US" dirty="0" err="1" smtClean="0"/>
              <a:t>watch?v</a:t>
            </a:r>
            <a:r>
              <a:rPr lang="en-US" dirty="0" smtClean="0"/>
              <a:t>=jwxPzWHWq1M</a:t>
            </a:r>
          </a:p>
          <a:p>
            <a:endParaRPr lang="en-US" dirty="0">
              <a:latin typeface="Calibri" charset="0"/>
            </a:endParaRP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8255" indent="-291636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6546" indent="-23330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3164" indent="-23330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9782" indent="-23330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CEFA8DA-8DDA-1843-ADE9-12CE07F73809}" type="slidenum">
              <a:rPr lang="en-US"/>
              <a:pPr eaLnBrk="1" hangingPunct="1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407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2213" y="704850"/>
            <a:ext cx="4638675" cy="34782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115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2213" y="704850"/>
            <a:ext cx="4638675" cy="34782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849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8255" indent="-291636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6546" indent="-23330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3164" indent="-23330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9782" indent="-23330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8A402F8-F9B7-DB4E-BA23-05031E486C37}" type="slidenum">
              <a:rPr lang="en-US"/>
              <a:pPr eaLnBrk="1" hangingPunct="1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6902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8255" indent="-291636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6546" indent="-23330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3164" indent="-23330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9782" indent="-23330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D8FB382-AD2C-3E4B-9055-32F597B321FA}" type="slidenum">
              <a:rPr lang="en-US"/>
              <a:pPr eaLnBrk="1" hangingPunct="1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46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latin typeface="Calibri" charset="0"/>
              </a:rPr>
              <a:t>Other trait classifications have:</a:t>
            </a:r>
          </a:p>
          <a:p>
            <a:pPr>
              <a:spcBef>
                <a:spcPts val="1200"/>
              </a:spcBef>
            </a:pPr>
            <a:r>
              <a:rPr lang="en-US" sz="1200" b="1" dirty="0" smtClean="0"/>
              <a:t>Intelligence</a:t>
            </a:r>
            <a:r>
              <a:rPr lang="en-US" sz="1200" b="1" dirty="0" smtClean="0">
                <a:solidFill>
                  <a:srgbClr val="FF33CC"/>
                </a:solidFill>
              </a:rPr>
              <a:t> </a:t>
            </a:r>
            <a:r>
              <a:rPr lang="en-US" sz="1200" dirty="0" smtClean="0"/>
              <a:t>– Verbal, perceptual, and reasoning capabilities</a:t>
            </a:r>
          </a:p>
          <a:p>
            <a:pPr>
              <a:spcBef>
                <a:spcPts val="1200"/>
              </a:spcBef>
            </a:pPr>
            <a:r>
              <a:rPr lang="en-US" sz="1200" b="1" dirty="0" smtClean="0"/>
              <a:t>Self-Confidence</a:t>
            </a:r>
            <a:r>
              <a:rPr lang="en-US" dirty="0" smtClean="0"/>
              <a:t> </a:t>
            </a:r>
            <a:r>
              <a:rPr lang="en-US" sz="1200" dirty="0" smtClean="0"/>
              <a:t>– Certainty about one’s competencies and skills</a:t>
            </a:r>
          </a:p>
          <a:p>
            <a:pPr>
              <a:spcBef>
                <a:spcPts val="1200"/>
              </a:spcBef>
            </a:pPr>
            <a:r>
              <a:rPr lang="en-US" sz="1200" b="1" dirty="0" smtClean="0"/>
              <a:t>Determination</a:t>
            </a:r>
            <a:r>
              <a:rPr lang="en-US" dirty="0" smtClean="0"/>
              <a:t> </a:t>
            </a:r>
            <a:r>
              <a:rPr lang="en-US" sz="1200" dirty="0" smtClean="0"/>
              <a:t>– Desire to get the job done (i.e., initiative, persistence, drive) </a:t>
            </a:r>
          </a:p>
          <a:p>
            <a:pPr>
              <a:spcBef>
                <a:spcPts val="1200"/>
              </a:spcBef>
            </a:pPr>
            <a:r>
              <a:rPr lang="en-US" sz="1200" b="1" dirty="0" smtClean="0"/>
              <a:t>Integrity </a:t>
            </a:r>
            <a:r>
              <a:rPr lang="en-US" sz="1200" dirty="0" smtClean="0"/>
              <a:t>– The quality of honesty and trustworthiness</a:t>
            </a:r>
            <a:endParaRPr lang="en-US" sz="800" dirty="0" smtClean="0"/>
          </a:p>
          <a:p>
            <a:pPr>
              <a:spcBef>
                <a:spcPts val="1200"/>
              </a:spcBef>
            </a:pPr>
            <a:r>
              <a:rPr lang="en-US" sz="1200" b="1" dirty="0" smtClean="0"/>
              <a:t>Sociability </a:t>
            </a:r>
            <a:r>
              <a:rPr lang="en-US" sz="1200" dirty="0" smtClean="0"/>
              <a:t>– Leader’s inclination to seek out pleasant social relationships</a:t>
            </a:r>
          </a:p>
          <a:p>
            <a:endParaRPr lang="en-US" dirty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8255" indent="-291636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6546" indent="-23330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3164" indent="-23330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9782" indent="-23330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8355A06-7DD2-BD49-A598-55116D44F045}" type="slidenum">
              <a:rPr lang="en-US"/>
              <a:pPr eaLnBrk="1" hangingPunct="1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7280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Pre-class assessment </a:t>
            </a:r>
            <a:endParaRPr lang="en-US" dirty="0">
              <a:latin typeface="Calibri" charset="0"/>
            </a:endParaRP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8255" indent="-291636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6546" indent="-23330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3164" indent="-23330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9782" indent="-23330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65AF55D-9226-9A49-86A0-9F9C3B1E7ACF}" type="slidenum">
              <a:rPr lang="en-US"/>
              <a:pPr eaLnBrk="1" hangingPunct="1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287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92213" y="704850"/>
            <a:ext cx="4638675" cy="34782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9408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Hersey and Blanchard: Takes into consideration the development</a:t>
            </a:r>
            <a:r>
              <a:rPr lang="en-US" baseline="0" dirty="0" smtClean="0"/>
              <a:t> level of the follower.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E4ABD9-2B11-4992-9255-DB35D6DD87D1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9349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8255" indent="-291636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6546" indent="-23330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3164" indent="-23330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9782" indent="-23330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3C54993-78AA-DD43-B5D9-F24025AA6252}" type="slidenum">
              <a:rPr lang="en-US"/>
              <a:pPr eaLnBrk="1" hangingPunct="1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052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8255" indent="-291636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6546" indent="-23330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3164" indent="-23330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9782" indent="-23330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0E72066-72C9-AE45-85B1-858BDD893CB2}" type="slidenum">
              <a:rPr lang="en-US"/>
              <a:pPr eaLnBrk="1" hangingPunct="1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366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Hersey and Blanchard: Takes into consideration the development</a:t>
            </a:r>
            <a:r>
              <a:rPr lang="en-US" baseline="0" dirty="0" smtClean="0"/>
              <a:t> level of the follower. </a:t>
            </a:r>
            <a:endParaRPr lang="en-US" dirty="0" smtClean="0"/>
          </a:p>
          <a:p>
            <a:r>
              <a:rPr lang="en-US" dirty="0" smtClean="0"/>
              <a:t>Steve Jobs: Speaks about highly</a:t>
            </a:r>
            <a:r>
              <a:rPr lang="en-US" baseline="0" dirty="0" smtClean="0"/>
              <a:t> developed and skilled “followers” </a:t>
            </a:r>
          </a:p>
          <a:p>
            <a:r>
              <a:rPr lang="en-US" baseline="0" dirty="0" smtClean="0"/>
              <a:t>This is different than a, e.g., assembly line situation.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E4ABD9-2B11-4992-9255-DB35D6DD87D1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7535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buFontTx/>
              <a:buChar char="-"/>
            </a:pPr>
            <a:r>
              <a:rPr lang="en-US" dirty="0" smtClean="0">
                <a:latin typeface="Calibri" charset="0"/>
              </a:rPr>
              <a:t>Development</a:t>
            </a:r>
            <a:r>
              <a:rPr lang="en-US" baseline="0" dirty="0" smtClean="0">
                <a:latin typeface="Calibri" charset="0"/>
              </a:rPr>
              <a:t> in stages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>
                <a:latin typeface="Calibri" charset="0"/>
              </a:rPr>
              <a:t>Develops in the long run, over time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>
                <a:latin typeface="Calibri" charset="0"/>
              </a:rPr>
              <a:t>Creates </a:t>
            </a:r>
            <a:r>
              <a:rPr lang="en-US" baseline="0" dirty="0" err="1" smtClean="0">
                <a:latin typeface="Calibri" charset="0"/>
              </a:rPr>
              <a:t>ingroups</a:t>
            </a:r>
            <a:r>
              <a:rPr lang="en-US" baseline="0" dirty="0" smtClean="0">
                <a:latin typeface="Calibri" charset="0"/>
              </a:rPr>
              <a:t> and </a:t>
            </a:r>
            <a:r>
              <a:rPr lang="en-US" baseline="0" dirty="0" err="1" smtClean="0">
                <a:latin typeface="Calibri" charset="0"/>
              </a:rPr>
              <a:t>outgroups</a:t>
            </a:r>
            <a:endParaRPr lang="en-US" baseline="0" dirty="0" smtClean="0">
              <a:latin typeface="Calibri" charset="0"/>
            </a:endParaRPr>
          </a:p>
          <a:p>
            <a:pPr marL="171450" indent="-171450">
              <a:buFontTx/>
              <a:buChar char="-"/>
            </a:pPr>
            <a:r>
              <a:rPr lang="en-US" baseline="0" dirty="0" smtClean="0">
                <a:latin typeface="Calibri" charset="0"/>
              </a:rPr>
              <a:t>Self-select and select in and out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>
                <a:latin typeface="Calibri" charset="0"/>
              </a:rPr>
              <a:t>Bi-directional, goes from both directions.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>
                <a:latin typeface="Calibri" charset="0"/>
              </a:rPr>
              <a:t>Survey pre-class. </a:t>
            </a:r>
            <a:endParaRPr lang="en-US" dirty="0">
              <a:latin typeface="Calibri" charset="0"/>
            </a:endParaRPr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8255" indent="-291636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6546" indent="-23330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3164" indent="-23330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9782" indent="-23330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6717593-796E-474A-A944-767F473AD5FC}" type="slidenum">
              <a:rPr lang="en-US"/>
              <a:pPr eaLnBrk="1" hangingPunct="1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9155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CA" dirty="0" smtClean="0">
                <a:solidFill>
                  <a:srgbClr val="FF0000"/>
                </a:solidFill>
                <a:latin typeface="Tw Cen MT" charset="0"/>
                <a:ea typeface="ＭＳ Ｐゴシック" charset="0"/>
                <a:cs typeface="ＭＳ Ｐゴシック" charset="0"/>
              </a:rPr>
              <a:t>Transactional leadership: </a:t>
            </a:r>
            <a:r>
              <a:rPr lang="en-CA" dirty="0" smtClean="0">
                <a:latin typeface="Tw Cen MT" charset="0"/>
                <a:ea typeface="ＭＳ Ｐゴシック" charset="0"/>
                <a:cs typeface="ＭＳ Ｐゴシック" charset="0"/>
              </a:rPr>
              <a:t>Focus on a </a:t>
            </a:r>
            <a:r>
              <a:rPr lang="en-US" dirty="0" smtClean="0">
                <a:latin typeface="Tw Cen MT" charset="0"/>
                <a:ea typeface="ＭＳ Ｐゴシック" charset="0"/>
                <a:cs typeface="ＭＳ Ｐゴシック" charset="0"/>
              </a:rPr>
              <a:t>fairly straightforward exchange between the leader and the followers.</a:t>
            </a:r>
          </a:p>
          <a:p>
            <a:endParaRPr lang="en-US" dirty="0" smtClean="0">
              <a:solidFill>
                <a:srgbClr val="FF0000"/>
              </a:solidFill>
              <a:latin typeface="Tw Cen MT" charset="0"/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solidFill>
                  <a:srgbClr val="FF0000"/>
                </a:solidFill>
                <a:latin typeface="Tw Cen MT" charset="0"/>
                <a:ea typeface="ＭＳ Ｐゴシック" charset="0"/>
                <a:cs typeface="ＭＳ Ｐゴシック" charset="0"/>
              </a:rPr>
              <a:t>Transformational leadershi</a:t>
            </a:r>
            <a:r>
              <a:rPr lang="en-US" dirty="0" smtClean="0">
                <a:latin typeface="Tw Cen MT" charset="0"/>
                <a:ea typeface="ＭＳ Ｐゴシック" charset="0"/>
                <a:cs typeface="ＭＳ Ｐゴシック" charset="0"/>
              </a:rPr>
              <a:t>p is inspiring, breaks with common beliefs, going “above and beyond”. </a:t>
            </a:r>
          </a:p>
          <a:p>
            <a:endParaRPr lang="en-US" dirty="0" smtClean="0">
              <a:latin typeface="Tw Cen MT" charset="0"/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latin typeface="Tw Cen MT" charset="0"/>
                <a:ea typeface="ＭＳ Ｐゴシック" charset="0"/>
                <a:cs typeface="ＭＳ Ｐゴシック" charset="0"/>
              </a:rPr>
              <a:t>In organizations: “transforms” followers to that followers replace their own needs with the goals of the organization; Trust; Extra Effort.  </a:t>
            </a:r>
            <a:endParaRPr lang="en-CA" dirty="0" smtClean="0">
              <a:latin typeface="Tw Cen MT" charset="0"/>
              <a:ea typeface="ＭＳ Ｐゴシック" charset="0"/>
              <a:cs typeface="ＭＳ Ｐゴシック" charset="0"/>
            </a:endParaRPr>
          </a:p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8255" indent="-291636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6546" indent="-23330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3164" indent="-23330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9782" indent="-23330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2A6BF83-62F1-2E46-B294-515A4B7E1371}" type="slidenum">
              <a:rPr lang="en-US"/>
              <a:pPr eaLnBrk="1" hangingPunct="1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145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</a:endParaRPr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8255" indent="-291636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6546" indent="-23330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3164" indent="-23330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9782" indent="-23330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EF6D9F5-DBA9-FB44-A65E-89128A4160B4}" type="slidenum">
              <a:rPr lang="en-US"/>
              <a:pPr eaLnBrk="1" hangingPunct="1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251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z="1200" dirty="0" smtClean="0"/>
              <a:t>Specifically, AL comprises the four behaviors of:</a:t>
            </a:r>
          </a:p>
          <a:p>
            <a:r>
              <a:rPr lang="en-US" sz="1200" dirty="0" smtClean="0"/>
              <a:t>1) balanced or “unbiased” processing of information, </a:t>
            </a:r>
          </a:p>
          <a:p>
            <a:r>
              <a:rPr lang="en-US" sz="1200" dirty="0" smtClean="0"/>
              <a:t>2) moral development, </a:t>
            </a:r>
          </a:p>
          <a:p>
            <a:r>
              <a:rPr lang="en-US" sz="1200" dirty="0" smtClean="0"/>
              <a:t>3) relationship transparency, and </a:t>
            </a:r>
          </a:p>
          <a:p>
            <a:r>
              <a:rPr lang="en-US" sz="1200" dirty="0" smtClean="0"/>
              <a:t>4) self-awareness.  </a:t>
            </a:r>
          </a:p>
          <a:p>
            <a:r>
              <a:rPr lang="en-US" sz="1200" dirty="0" smtClean="0"/>
              <a:t>(e.g., </a:t>
            </a:r>
            <a:r>
              <a:rPr lang="en-US" sz="1200" dirty="0" err="1" smtClean="0"/>
              <a:t>Walumbwa</a:t>
            </a:r>
            <a:r>
              <a:rPr lang="en-US" sz="1200" dirty="0" smtClean="0"/>
              <a:t> et al., 2008)</a:t>
            </a:r>
          </a:p>
          <a:p>
            <a:endParaRPr lang="en-US" dirty="0">
              <a:latin typeface="Calibri" charset="0"/>
            </a:endParaRPr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8255" indent="-291636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6546" indent="-23330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3164" indent="-23330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9782" indent="-23330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075F660-C795-CF4E-AA16-9FCCA00E347F}" type="slidenum">
              <a:rPr lang="en-US"/>
              <a:pPr eaLnBrk="1" hangingPunct="1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9689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8255" indent="-291636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6546" indent="-23330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3164" indent="-23330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9782" indent="-233309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D60A416-5444-7E4D-9DF8-EEE8540B38CD}" type="slidenum">
              <a:rPr lang="en-US"/>
              <a:pPr eaLnBrk="1" hangingPunct="1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362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33600" y="533400"/>
            <a:ext cx="6553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Californian FB" pitchFamily="18" charset="0"/>
              </a:rPr>
              <a:t> </a:t>
            </a:r>
            <a:r>
              <a:rPr lang="en-US" sz="2000" dirty="0" smtClean="0">
                <a:latin typeface="Californian FB" pitchFamily="18" charset="0"/>
              </a:rPr>
              <a:t>Department</a:t>
            </a:r>
            <a:r>
              <a:rPr lang="en-US" sz="2000" baseline="0" dirty="0" smtClean="0">
                <a:latin typeface="Californian FB" pitchFamily="18" charset="0"/>
              </a:rPr>
              <a:t> of Management</a:t>
            </a:r>
            <a:endParaRPr lang="en-US" sz="2000" dirty="0">
              <a:latin typeface="Californian FB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699E794-1624-4CF8-98FA-C4FA9328EA98}" type="datetimeFigureOut">
              <a:rPr lang="en-US"/>
              <a:pPr>
                <a:defRPr/>
              </a:pPr>
              <a:t>11/19/19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BF84416-7C2E-4FDF-A6D2-DF5F7831AB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47800" y="609600"/>
            <a:ext cx="731520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Californian FB" pitchFamily="18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fornian FB" pitchFamily="18" charset="0"/>
              </a:defRPr>
            </a:lvl1pPr>
            <a:lvl2pPr>
              <a:defRPr>
                <a:latin typeface="Californian FB" pitchFamily="18" charset="0"/>
              </a:defRPr>
            </a:lvl2pPr>
            <a:lvl3pPr>
              <a:defRPr>
                <a:latin typeface="Californian FB" pitchFamily="18" charset="0"/>
              </a:defRPr>
            </a:lvl3pPr>
            <a:lvl4pPr>
              <a:defRPr>
                <a:latin typeface="Californian FB" pitchFamily="18" charset="0"/>
              </a:defRPr>
            </a:lvl4pPr>
            <a:lvl5pPr>
              <a:defRPr>
                <a:latin typeface="Californian FB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BDC8C0D-56E7-4E4B-89CE-FD6EC51A8677}" type="datetimeFigureOut">
              <a:rPr lang="en-US"/>
              <a:pPr>
                <a:defRPr/>
              </a:pPr>
              <a:t>11/19/19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1D3DFFF-68F2-4A7D-85F5-6136540C1D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E199A-9B15-4E4C-8824-912E117E468B}" type="datetimeFigureOut">
              <a:rPr lang="en-US"/>
              <a:pPr>
                <a:defRPr/>
              </a:pPr>
              <a:t>11/19/19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3DCF7-6783-4DFB-B914-BDEDF5538E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7EE79-87BD-415B-B161-7589341604DD}" type="datetimeFigureOut">
              <a:rPr lang="en-US"/>
              <a:pPr>
                <a:defRPr/>
              </a:pPr>
              <a:t>11/19/19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40F3C2-385B-4BA3-9A5F-1C6035788B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EEFEC-EA1E-4356-B968-E5BD85478EB6}" type="datetimeFigureOut">
              <a:rPr lang="en-US"/>
              <a:pPr>
                <a:defRPr/>
              </a:pPr>
              <a:t>11/19/19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F8A4A-D083-4674-A134-EE791806FD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EC722-BBD0-456B-894A-06F7C9606D45}" type="datetimeFigureOut">
              <a:rPr lang="en-US"/>
              <a:pPr>
                <a:defRPr/>
              </a:pPr>
              <a:t>11/19/19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161FB-9FFC-46AD-B5E4-4F81C7F50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8A7035-F712-4212-8D2C-B8ECA8250364}" type="datetimeFigureOut">
              <a:rPr lang="en-US"/>
              <a:pPr>
                <a:defRPr/>
              </a:pPr>
              <a:t>11/19/19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571FF-8318-42B0-8D04-7D3843D010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36910A-8B84-477C-82BE-499E39880F4B}" type="datetimeFigureOut">
              <a:rPr lang="en-US"/>
              <a:pPr>
                <a:defRPr/>
              </a:pPr>
              <a:t>11/19/19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E06CEA-A514-41A8-90F4-E2E42A0523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F466C-F2F8-4CD8-9DBB-D2F426849962}" type="datetimeFigureOut">
              <a:rPr lang="en-US"/>
              <a:pPr>
                <a:defRPr/>
              </a:pPr>
              <a:t>11/19/19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4D64E-2D79-42DB-B60B-A54531FD6D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43215-090F-4932-8BB4-393C43EF3C0D}" type="datetimeFigureOut">
              <a:rPr lang="en-US"/>
              <a:pPr>
                <a:defRPr/>
              </a:pPr>
              <a:t>11/19/19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B9980-2F53-4B62-8043-DE0A1B74F9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99335-4D2E-4138-99C8-374E42B58514}" type="datetimeFigureOut">
              <a:rPr lang="en-US"/>
              <a:pPr>
                <a:defRPr/>
              </a:pPr>
              <a:t>11/19/19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FCFB9-108C-434C-84B3-B4D73D67B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2A1ACE-FF68-4268-B3D4-7979707216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686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						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17B7C9FE-9DFF-4631-8EBB-42305056DC52}" type="datetimeFigureOut">
              <a:rPr lang="en-US"/>
              <a:pPr>
                <a:defRPr/>
              </a:pPr>
              <a:t>11/19/19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AEA47964-F0B2-473F-97C4-305F341308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9144000" cy="228600"/>
          </a:xfrm>
          <a:prstGeom prst="rect">
            <a:avLst/>
          </a:prstGeom>
          <a:solidFill>
            <a:srgbClr val="9B0220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cs typeface="Arial" charset="0"/>
            </a:endParaRPr>
          </a:p>
        </p:txBody>
      </p:sp>
      <p:pic>
        <p:nvPicPr>
          <p:cNvPr id="11" name="Picture 10" descr="cal state logo.jp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4800"/>
            <a:ext cx="1459992" cy="457200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0" y="6705600"/>
            <a:ext cx="9144000" cy="228600"/>
          </a:xfrm>
          <a:prstGeom prst="rect">
            <a:avLst/>
          </a:prstGeom>
          <a:solidFill>
            <a:srgbClr val="9B0220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2" r:id="rId3"/>
    <p:sldLayoutId id="2147483671" r:id="rId4"/>
    <p:sldLayoutId id="2147483670" r:id="rId5"/>
    <p:sldLayoutId id="2147483669" r:id="rId6"/>
    <p:sldLayoutId id="2147483668" r:id="rId7"/>
    <p:sldLayoutId id="2147483667" r:id="rId8"/>
    <p:sldLayoutId id="2147483666" r:id="rId9"/>
    <p:sldLayoutId id="2147483665" r:id="rId10"/>
    <p:sldLayoutId id="2147483664" r:id="rId11"/>
    <p:sldLayoutId id="2147483675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Californian FB" pitchFamily="18" charset="0"/>
          <a:ea typeface="ＭＳ Ｐゴシック" charset="-128"/>
          <a:cs typeface="ＭＳ Ｐゴシック"/>
        </a:defRPr>
      </a:lvl1pPr>
      <a:lvl2pPr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fornian FB" pitchFamily="18" charset="0"/>
          <a:ea typeface="ＭＳ Ｐゴシック" charset="-128"/>
          <a:cs typeface="ＭＳ Ｐゴシック"/>
        </a:defRPr>
      </a:lvl2pPr>
      <a:lvl3pPr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fornian FB" pitchFamily="18" charset="0"/>
          <a:ea typeface="ＭＳ Ｐゴシック" charset="-128"/>
          <a:cs typeface="ＭＳ Ｐゴシック"/>
        </a:defRPr>
      </a:lvl3pPr>
      <a:lvl4pPr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fornian FB" pitchFamily="18" charset="0"/>
          <a:ea typeface="ＭＳ Ｐゴシック" charset="-128"/>
          <a:cs typeface="ＭＳ Ｐゴシック"/>
        </a:defRPr>
      </a:lvl4pPr>
      <a:lvl5pPr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Californian FB" pitchFamily="18" charset="0"/>
          <a:ea typeface="ＭＳ Ｐゴシック" charset="-128"/>
          <a:cs typeface="ＭＳ Ｐゴシック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Californian FB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Californian FB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Californian FB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Californian FB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wmf"/><Relationship Id="rId5" Type="http://schemas.openxmlformats.org/officeDocument/2006/relationships/hyperlink" Target="http://www.youtube.com/watch?v=fW8amMCVAJQ" TargetMode="External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3.xml"/><Relationship Id="rId12" Type="http://schemas.microsoft.com/office/2007/relationships/diagramDrawing" Target="../diagrams/drawing3.xml"/><Relationship Id="rId13" Type="http://schemas.openxmlformats.org/officeDocument/2006/relationships/diagramData" Target="../diagrams/data4.xml"/><Relationship Id="rId14" Type="http://schemas.openxmlformats.org/officeDocument/2006/relationships/diagramLayout" Target="../diagrams/layout4.xml"/><Relationship Id="rId15" Type="http://schemas.openxmlformats.org/officeDocument/2006/relationships/diagramQuickStyle" Target="../diagrams/quickStyle4.xml"/><Relationship Id="rId16" Type="http://schemas.openxmlformats.org/officeDocument/2006/relationships/diagramColors" Target="../diagrams/colors4.xml"/><Relationship Id="rId17" Type="http://schemas.microsoft.com/office/2007/relationships/diagramDrawing" Target="../diagrams/drawing4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8" Type="http://schemas.openxmlformats.org/officeDocument/2006/relationships/diagramData" Target="../diagrams/data3.xml"/><Relationship Id="rId9" Type="http://schemas.openxmlformats.org/officeDocument/2006/relationships/diagramLayout" Target="../diagrams/layout3.xml"/><Relationship Id="rId10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6.xml"/><Relationship Id="rId12" Type="http://schemas.microsoft.com/office/2007/relationships/diagramDrawing" Target="../diagrams/drawing6.xm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diagramData" Target="../diagrams/data5.xml"/><Relationship Id="rId4" Type="http://schemas.openxmlformats.org/officeDocument/2006/relationships/diagramLayout" Target="../diagrams/layout5.xml"/><Relationship Id="rId5" Type="http://schemas.openxmlformats.org/officeDocument/2006/relationships/diagramQuickStyle" Target="../diagrams/quickStyle5.xml"/><Relationship Id="rId6" Type="http://schemas.openxmlformats.org/officeDocument/2006/relationships/diagramColors" Target="../diagrams/colors5.xml"/><Relationship Id="rId7" Type="http://schemas.microsoft.com/office/2007/relationships/diagramDrawing" Target="../diagrams/drawing5.xml"/><Relationship Id="rId8" Type="http://schemas.openxmlformats.org/officeDocument/2006/relationships/diagramData" Target="../diagrams/data6.xml"/><Relationship Id="rId9" Type="http://schemas.openxmlformats.org/officeDocument/2006/relationships/diagramLayout" Target="../diagrams/layout6.xml"/><Relationship Id="rId10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8.xml"/><Relationship Id="rId12" Type="http://schemas.microsoft.com/office/2007/relationships/diagramDrawing" Target="../diagrams/drawing8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diagramData" Target="../diagrams/data7.xml"/><Relationship Id="rId4" Type="http://schemas.openxmlformats.org/officeDocument/2006/relationships/diagramLayout" Target="../diagrams/layout7.xml"/><Relationship Id="rId5" Type="http://schemas.openxmlformats.org/officeDocument/2006/relationships/diagramQuickStyle" Target="../diagrams/quickStyle7.xml"/><Relationship Id="rId6" Type="http://schemas.openxmlformats.org/officeDocument/2006/relationships/diagramColors" Target="../diagrams/colors7.xml"/><Relationship Id="rId7" Type="http://schemas.microsoft.com/office/2007/relationships/diagramDrawing" Target="../diagrams/drawing7.xml"/><Relationship Id="rId8" Type="http://schemas.openxmlformats.org/officeDocument/2006/relationships/diagramData" Target="../diagrams/data8.xml"/><Relationship Id="rId9" Type="http://schemas.openxmlformats.org/officeDocument/2006/relationships/diagramLayout" Target="../diagrams/layout8.xml"/><Relationship Id="rId10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4" Type="http://schemas.openxmlformats.org/officeDocument/2006/relationships/diagramLayout" Target="../diagrams/layout9.xml"/><Relationship Id="rId5" Type="http://schemas.openxmlformats.org/officeDocument/2006/relationships/diagramQuickStyle" Target="../diagrams/quickStyle9.xml"/><Relationship Id="rId6" Type="http://schemas.openxmlformats.org/officeDocument/2006/relationships/diagramColors" Target="../diagrams/colors9.xml"/><Relationship Id="rId7" Type="http://schemas.microsoft.com/office/2007/relationships/diagramDrawing" Target="../diagrams/drawing9.xm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4" Type="http://schemas.openxmlformats.org/officeDocument/2006/relationships/diagramLayout" Target="../diagrams/layout10.xml"/><Relationship Id="rId5" Type="http://schemas.openxmlformats.org/officeDocument/2006/relationships/diagramQuickStyle" Target="../diagrams/quickStyle10.xml"/><Relationship Id="rId6" Type="http://schemas.openxmlformats.org/officeDocument/2006/relationships/diagramColors" Target="../diagrams/colors10.xml"/><Relationship Id="rId7" Type="http://schemas.microsoft.com/office/2007/relationships/diagramDrawing" Target="../diagrams/drawing10.xml"/><Relationship Id="rId8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12.xml"/><Relationship Id="rId12" Type="http://schemas.microsoft.com/office/2007/relationships/diagramDrawing" Target="../diagrams/drawing12.xm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diagramData" Target="../diagrams/data11.xml"/><Relationship Id="rId4" Type="http://schemas.openxmlformats.org/officeDocument/2006/relationships/diagramLayout" Target="../diagrams/layout11.xml"/><Relationship Id="rId5" Type="http://schemas.openxmlformats.org/officeDocument/2006/relationships/diagramQuickStyle" Target="../diagrams/quickStyle11.xml"/><Relationship Id="rId6" Type="http://schemas.openxmlformats.org/officeDocument/2006/relationships/diagramColors" Target="../diagrams/colors11.xml"/><Relationship Id="rId7" Type="http://schemas.microsoft.com/office/2007/relationships/diagramDrawing" Target="../diagrams/drawing11.xml"/><Relationship Id="rId8" Type="http://schemas.openxmlformats.org/officeDocument/2006/relationships/diagramData" Target="../diagrams/data12.xml"/><Relationship Id="rId9" Type="http://schemas.openxmlformats.org/officeDocument/2006/relationships/diagramLayout" Target="../diagrams/layout12.xml"/><Relationship Id="rId10" Type="http://schemas.openxmlformats.org/officeDocument/2006/relationships/diagramQuickStyle" Target="../diagrams/quickStyl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4" Type="http://schemas.openxmlformats.org/officeDocument/2006/relationships/diagramQuickStyle" Target="../diagrams/quickStyle13.xml"/><Relationship Id="rId5" Type="http://schemas.openxmlformats.org/officeDocument/2006/relationships/diagramColors" Target="../diagrams/colors13.xml"/><Relationship Id="rId6" Type="http://schemas.microsoft.com/office/2007/relationships/diagramDrawing" Target="../diagrams/drawing13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4" Type="http://schemas.openxmlformats.org/officeDocument/2006/relationships/diagramLayout" Target="../diagrams/layout14.xml"/><Relationship Id="rId5" Type="http://schemas.openxmlformats.org/officeDocument/2006/relationships/diagramQuickStyle" Target="../diagrams/quickStyle14.xml"/><Relationship Id="rId6" Type="http://schemas.openxmlformats.org/officeDocument/2006/relationships/diagramColors" Target="../diagrams/colors14.xml"/><Relationship Id="rId7" Type="http://schemas.microsoft.com/office/2007/relationships/diagramDrawing" Target="../diagrams/drawing14.xml"/><Relationship Id="rId8" Type="http://schemas.openxmlformats.org/officeDocument/2006/relationships/hyperlink" Target="http://commons.wikimedia.org/wiki/Image:Sergey_Brin,_Web_2.0_Conference.jpg" TargetMode="External"/><Relationship Id="rId9" Type="http://schemas.openxmlformats.org/officeDocument/2006/relationships/image" Target="../media/image11.jpeg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16.xml"/><Relationship Id="rId12" Type="http://schemas.microsoft.com/office/2007/relationships/diagramDrawing" Target="../diagrams/drawing16.xm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diagramData" Target="../diagrams/data15.xml"/><Relationship Id="rId4" Type="http://schemas.openxmlformats.org/officeDocument/2006/relationships/diagramLayout" Target="../diagrams/layout15.xml"/><Relationship Id="rId5" Type="http://schemas.openxmlformats.org/officeDocument/2006/relationships/diagramQuickStyle" Target="../diagrams/quickStyle15.xml"/><Relationship Id="rId6" Type="http://schemas.openxmlformats.org/officeDocument/2006/relationships/diagramColors" Target="../diagrams/colors15.xml"/><Relationship Id="rId7" Type="http://schemas.microsoft.com/office/2007/relationships/diagramDrawing" Target="../diagrams/drawing15.xml"/><Relationship Id="rId8" Type="http://schemas.openxmlformats.org/officeDocument/2006/relationships/diagramData" Target="../diagrams/data16.xml"/><Relationship Id="rId9" Type="http://schemas.openxmlformats.org/officeDocument/2006/relationships/diagramLayout" Target="../diagrams/layout16.xml"/><Relationship Id="rId10" Type="http://schemas.openxmlformats.org/officeDocument/2006/relationships/diagramQuickStyle" Target="../diagrams/quickStyle16.xml"/></Relationships>
</file>

<file path=ppt/slides/_rels/slide17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18.xml"/><Relationship Id="rId12" Type="http://schemas.microsoft.com/office/2007/relationships/diagramDrawing" Target="../diagrams/drawing18.xm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diagramData" Target="../diagrams/data17.xml"/><Relationship Id="rId4" Type="http://schemas.openxmlformats.org/officeDocument/2006/relationships/diagramLayout" Target="../diagrams/layout17.xml"/><Relationship Id="rId5" Type="http://schemas.openxmlformats.org/officeDocument/2006/relationships/diagramQuickStyle" Target="../diagrams/quickStyle17.xml"/><Relationship Id="rId6" Type="http://schemas.openxmlformats.org/officeDocument/2006/relationships/diagramColors" Target="../diagrams/colors17.xml"/><Relationship Id="rId7" Type="http://schemas.microsoft.com/office/2007/relationships/diagramDrawing" Target="../diagrams/drawing17.xml"/><Relationship Id="rId8" Type="http://schemas.openxmlformats.org/officeDocument/2006/relationships/diagramData" Target="../diagrams/data18.xml"/><Relationship Id="rId9" Type="http://schemas.openxmlformats.org/officeDocument/2006/relationships/diagramLayout" Target="../diagrams/layout18.xml"/><Relationship Id="rId10" Type="http://schemas.openxmlformats.org/officeDocument/2006/relationships/diagramQuickStyle" Target="../diagrams/quickStyle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9.xml"/><Relationship Id="rId4" Type="http://schemas.openxmlformats.org/officeDocument/2006/relationships/diagramLayout" Target="../diagrams/layout19.xml"/><Relationship Id="rId5" Type="http://schemas.openxmlformats.org/officeDocument/2006/relationships/diagramQuickStyle" Target="../diagrams/quickStyle19.xml"/><Relationship Id="rId6" Type="http://schemas.openxmlformats.org/officeDocument/2006/relationships/diagramColors" Target="../diagrams/colors19.xml"/><Relationship Id="rId7" Type="http://schemas.microsoft.com/office/2007/relationships/diagramDrawing" Target="../diagrams/drawing19.xm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4" Type="http://schemas.openxmlformats.org/officeDocument/2006/relationships/diagramLayout" Target="../diagrams/layout20.xml"/><Relationship Id="rId5" Type="http://schemas.openxmlformats.org/officeDocument/2006/relationships/diagramQuickStyle" Target="../diagrams/quickStyle20.xml"/><Relationship Id="rId6" Type="http://schemas.openxmlformats.org/officeDocument/2006/relationships/diagramColors" Target="../diagrams/colors20.xml"/><Relationship Id="rId7" Type="http://schemas.microsoft.com/office/2007/relationships/diagramDrawing" Target="../diagrams/drawing20.xm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1.xml"/><Relationship Id="rId4" Type="http://schemas.openxmlformats.org/officeDocument/2006/relationships/diagramLayout" Target="../diagrams/layout21.xml"/><Relationship Id="rId5" Type="http://schemas.openxmlformats.org/officeDocument/2006/relationships/diagramQuickStyle" Target="../diagrams/quickStyle21.xml"/><Relationship Id="rId6" Type="http://schemas.openxmlformats.org/officeDocument/2006/relationships/diagramColors" Target="../diagrams/colors21.xml"/><Relationship Id="rId7" Type="http://schemas.microsoft.com/office/2007/relationships/diagramDrawing" Target="../diagrams/drawing21.xml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93787"/>
            <a:ext cx="7772400" cy="811213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sz="3600" dirty="0" smtClean="0">
                <a:solidFill>
                  <a:schemeClr val="tx1"/>
                </a:solidFill>
              </a:rPr>
              <a:t>Leadership Lecture Slides: Dr. Hoch </a:t>
            </a: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057400"/>
            <a:ext cx="6096000" cy="433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54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5"/>
          <p:cNvSpPr>
            <a:spLocks noGrp="1"/>
          </p:cNvSpPr>
          <p:nvPr>
            <p:ph type="title"/>
          </p:nvPr>
        </p:nvSpPr>
        <p:spPr>
          <a:xfrm>
            <a:off x="3317573" y="392643"/>
            <a:ext cx="5853944" cy="792162"/>
          </a:xfrm>
        </p:spPr>
        <p:txBody>
          <a:bodyPr/>
          <a:lstStyle/>
          <a:p>
            <a:pPr algn="l" eaLnBrk="1" hangingPunct="1"/>
            <a:r>
              <a:rPr lang="en-US" sz="3600" b="1" smtClean="0">
                <a:solidFill>
                  <a:srgbClr val="376092"/>
                </a:solidFill>
                <a:latin typeface=" ca" charset="0"/>
                <a:ea typeface="ＭＳ Ｐゴシック" charset="0"/>
                <a:cs typeface="ＭＳ Ｐゴシック" charset="0"/>
              </a:rPr>
              <a:t>Leadership</a:t>
            </a:r>
            <a:endParaRPr lang="en-US" sz="3600" b="1" dirty="0">
              <a:solidFill>
                <a:srgbClr val="376092"/>
              </a:solidFill>
              <a:latin typeface=" 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053" name="Content Placeholder 3"/>
          <p:cNvSpPr>
            <a:spLocks noGrp="1"/>
          </p:cNvSpPr>
          <p:nvPr>
            <p:ph sz="half" idx="2"/>
          </p:nvPr>
        </p:nvSpPr>
        <p:spPr>
          <a:xfrm>
            <a:off x="4038600" y="1143000"/>
            <a:ext cx="4946650" cy="4756278"/>
          </a:xfrm>
        </p:spPr>
        <p:txBody>
          <a:bodyPr/>
          <a:lstStyle/>
          <a:p>
            <a:pPr eaLnBrk="1" hangingPunct="1">
              <a:spcBef>
                <a:spcPts val="1800"/>
              </a:spcBef>
              <a:buFont typeface="Arial" charset="0"/>
              <a:buNone/>
            </a:pPr>
            <a:r>
              <a:rPr lang="en-US" b="1" dirty="0" smtClean="0">
                <a:latin typeface="Calibri" charset="0"/>
                <a:ea typeface="ＭＳ Ｐゴシック" charset="0"/>
                <a:cs typeface="Calibri" charset="0"/>
              </a:rPr>
              <a:t>Learning Goals</a:t>
            </a:r>
            <a:endParaRPr lang="en-US" sz="2000" dirty="0">
              <a:latin typeface="Calibri" charset="0"/>
              <a:ea typeface="ＭＳ Ｐゴシック" charset="0"/>
              <a:cs typeface="Calibri" charset="0"/>
            </a:endParaRPr>
          </a:p>
          <a:p>
            <a:pPr>
              <a:spcBef>
                <a:spcPts val="1800"/>
              </a:spcBef>
              <a:buFont typeface="Wingdings" charset="0"/>
              <a:buChar char="v"/>
            </a:pPr>
            <a:r>
              <a:rPr lang="en-US" sz="2200" dirty="0">
                <a:latin typeface="Calibri" charset="0"/>
                <a:ea typeface="ＭＳ Ｐゴシック" charset="0"/>
                <a:cs typeface="Calibri" charset="0"/>
              </a:rPr>
              <a:t>What is leadership</a:t>
            </a:r>
            <a:r>
              <a:rPr lang="en-US" sz="2200" dirty="0" smtClean="0">
                <a:latin typeface="Calibri" charset="0"/>
                <a:ea typeface="ＭＳ Ｐゴシック" charset="0"/>
                <a:cs typeface="Calibri" charset="0"/>
              </a:rPr>
              <a:t>?</a:t>
            </a:r>
            <a:endParaRPr lang="en-US" sz="2200" dirty="0">
              <a:latin typeface="Calibri" charset="0"/>
              <a:ea typeface="ＭＳ Ｐゴシック" charset="0"/>
              <a:cs typeface="Calibri" charset="0"/>
            </a:endParaRPr>
          </a:p>
          <a:p>
            <a:pPr>
              <a:spcBef>
                <a:spcPts val="1800"/>
              </a:spcBef>
              <a:buFont typeface="Wingdings" charset="0"/>
              <a:buChar char="v"/>
            </a:pPr>
            <a:r>
              <a:rPr lang="en-US" sz="2200" dirty="0">
                <a:latin typeface="Calibri" charset="0"/>
                <a:ea typeface="ＭＳ Ｐゴシック" charset="0"/>
                <a:cs typeface="Calibri" charset="0"/>
              </a:rPr>
              <a:t>What are </a:t>
            </a:r>
            <a:r>
              <a:rPr lang="en-US" sz="2200" b="1" dirty="0">
                <a:latin typeface="Calibri" charset="0"/>
                <a:ea typeface="ＭＳ Ｐゴシック" charset="0"/>
                <a:cs typeface="Calibri" charset="0"/>
              </a:rPr>
              <a:t>traits</a:t>
            </a:r>
            <a:r>
              <a:rPr lang="en-US" sz="2200" dirty="0">
                <a:latin typeface="Calibri" charset="0"/>
                <a:ea typeface="ＭＳ Ｐゴシック" charset="0"/>
                <a:cs typeface="Calibri" charset="0"/>
              </a:rPr>
              <a:t> of effective leaders</a:t>
            </a:r>
            <a:r>
              <a:rPr lang="en-US" sz="2200" dirty="0" smtClean="0">
                <a:latin typeface="Calibri" charset="0"/>
                <a:ea typeface="ＭＳ Ｐゴシック" charset="0"/>
                <a:cs typeface="Calibri" charset="0"/>
              </a:rPr>
              <a:t>?</a:t>
            </a:r>
            <a:endParaRPr lang="en-US" sz="2200" dirty="0">
              <a:latin typeface="Calibri" charset="0"/>
              <a:ea typeface="ＭＳ Ｐゴシック" charset="0"/>
              <a:cs typeface="Calibri" charset="0"/>
            </a:endParaRPr>
          </a:p>
          <a:p>
            <a:pPr>
              <a:spcBef>
                <a:spcPts val="1800"/>
              </a:spcBef>
              <a:buFont typeface="Wingdings" charset="0"/>
              <a:buChar char="v"/>
            </a:pPr>
            <a:r>
              <a:rPr lang="en-US" sz="2200" dirty="0">
                <a:latin typeface="Calibri" charset="0"/>
                <a:ea typeface="ＭＳ Ｐゴシック" charset="0"/>
                <a:cs typeface="Calibri" charset="0"/>
              </a:rPr>
              <a:t>What are </a:t>
            </a:r>
            <a:r>
              <a:rPr lang="en-US" sz="2200" b="1" dirty="0">
                <a:latin typeface="Calibri" charset="0"/>
                <a:ea typeface="ＭＳ Ｐゴシック" charset="0"/>
                <a:cs typeface="Calibri" charset="0"/>
              </a:rPr>
              <a:t>behaviors </a:t>
            </a:r>
            <a:r>
              <a:rPr lang="en-US" sz="2200" dirty="0">
                <a:latin typeface="Calibri" charset="0"/>
                <a:ea typeface="ＭＳ Ｐゴシック" charset="0"/>
                <a:cs typeface="Calibri" charset="0"/>
              </a:rPr>
              <a:t>of effective leaders</a:t>
            </a:r>
            <a:r>
              <a:rPr lang="en-US" sz="2200" dirty="0" smtClean="0">
                <a:latin typeface="Calibri" charset="0"/>
                <a:ea typeface="ＭＳ Ｐゴシック" charset="0"/>
                <a:cs typeface="Calibri" charset="0"/>
              </a:rPr>
              <a:t>?</a:t>
            </a:r>
            <a:endParaRPr lang="en-US" sz="2200" dirty="0">
              <a:latin typeface="Calibri" charset="0"/>
              <a:ea typeface="ＭＳ Ｐゴシック" charset="0"/>
              <a:cs typeface="Calibri" charset="0"/>
            </a:endParaRPr>
          </a:p>
          <a:p>
            <a:pPr>
              <a:spcBef>
                <a:spcPts val="1800"/>
              </a:spcBef>
              <a:buFont typeface="Wingdings" charset="0"/>
              <a:buChar char="v"/>
            </a:pPr>
            <a:r>
              <a:rPr lang="en-US" sz="2200" dirty="0">
                <a:latin typeface="Calibri" charset="0"/>
                <a:ea typeface="ＭＳ Ｐゴシック" charset="0"/>
                <a:cs typeface="Calibri" charset="0"/>
              </a:rPr>
              <a:t>How does leadership style depend on </a:t>
            </a:r>
            <a:r>
              <a:rPr lang="en-US" sz="2200" b="1" dirty="0">
                <a:latin typeface="Calibri" charset="0"/>
                <a:ea typeface="ＭＳ Ｐゴシック" charset="0"/>
                <a:cs typeface="Calibri" charset="0"/>
              </a:rPr>
              <a:t>context</a:t>
            </a:r>
            <a:r>
              <a:rPr lang="en-US" sz="2200" dirty="0" smtClean="0">
                <a:latin typeface="Calibri" charset="0"/>
                <a:ea typeface="ＭＳ Ｐゴシック" charset="0"/>
                <a:cs typeface="Calibri" charset="0"/>
              </a:rPr>
              <a:t>?</a:t>
            </a:r>
            <a:endParaRPr lang="en-US" sz="2200" dirty="0">
              <a:latin typeface="Calibri" charset="0"/>
              <a:ea typeface="ＭＳ Ｐゴシック" charset="0"/>
              <a:cs typeface="Calibri" charset="0"/>
            </a:endParaRPr>
          </a:p>
          <a:p>
            <a:pPr>
              <a:spcBef>
                <a:spcPts val="1800"/>
              </a:spcBef>
              <a:buFont typeface="Wingdings" charset="0"/>
              <a:buChar char="v"/>
            </a:pPr>
            <a:r>
              <a:rPr lang="en-US" sz="2200" dirty="0">
                <a:latin typeface="Calibri" charset="0"/>
                <a:ea typeface="ＭＳ Ｐゴシック" charset="0"/>
                <a:cs typeface="Calibri" charset="0"/>
              </a:rPr>
              <a:t>Types of leadership: transformational, transactional, servant, and authentic leadership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38225"/>
            <a:ext cx="1914525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325" y="2195512"/>
            <a:ext cx="176212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719512"/>
            <a:ext cx="21336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425" y="4876800"/>
            <a:ext cx="1519237" cy="151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data:image/jpeg;base64,/9j/4AAQSkZJRgABAQAAAQABAAD/2wCEAAkGBxQREhUUExQUFRUWGBQVFBcWFRQUFBUVFRQWFhcUFBQYHCggGBwlHBQUITEhJSkrLi4uFx8zODMsNygtLisBCgoKDg0OGxAQGiwkHyQsLCwuLCwsLCwsLCwsLCwsLCwsLCwsLCwsLCwsLCwsLCwsLCwsLCwsLCwsLCwsLCwsLP/AABEIARMAtwMBIgACEQEDEQH/xAAcAAABBQEBAQAAAAAAAAAAAAAEAAIDBQYBBwj/xAA/EAABAwIDBAkCAwUHBQAAAAABAAIRAyEEBTESQVFxBhMiYYGRobHwMsEHQtEjUmLh8RQVJDNykrIWQ3OCwv/EABgBAAMBAQAAAAAAAAAAAAAAAAABAgME/8QAIhEBAQEBAAEFAAMBAQAAAAAAAAECESEDEjFBURMyYSIE/9oADAMBAAIRAxEAPwCVoTgxSgKQNUkjDF3ZUuwlsoCJtFPFFStCmaEBA2indUjGtXCgAyxNaxEOCic+EBLTEKdoQYrIkVUBN1cqCvYKVtWyExFRI1bjSquq1WdcShalNMKt7FEWo6tTQ7moAeE1xUxao3NQAtRDPCOexDVWJgDUCSkqMSQHpOypGMTyxPa1IkaSmFNdbRQEOypWhSCknbKAQTHBSwmuCAgcYQdVyLrBDbCA5TaiWBMpBTFAMLlBXEqYtTTTQATmKN7UY6monMQFdUpISpSVtUYh30pQardTTNhHVKUKEtQAzqKFrUlYPdZBOqICurNSTq1ykmHprWypmUlyk1G0mKSQimntpokMThTTAbqk000YWwoigBdhNc1FtZK5UpwgK6pSUBpqyfTQ76SABbYoht0x7FJSCAcWpoClhOY2UAKWJrqSNNFObSQFRUoqI0VcVKKhfTSCjr00BXCusUwKprtTNXPQtQI6q2ELUagAXtXU94XEB6tTpoum1RUQiWhBHALoKaDC4x0lIHuChLVPVsmAphExt06s2UVRozcqi6R9JKWGt9T9zRfzRbwSdHVYaJcQBxNlQ4zpHRbZu1UP8Akf7tFj8yzmtiHds23NGgUTaR/MWjuO04+ACyvqX6aT0/1pf7/JP+TUA7wfeFPSzmCA6nUE6EQR7qiwteoOzRp9bGsNey/eZMeIRTsx2RsV6T6Lu8h7fBwkDyCj+TS/ZloqOYNcJ2XgTF27+QvvCMo1GzG0J57+Cxn94bMRU0LSDNnCIIjcY5o7KM8Y9m1UcLmBsiSTyF0/5NQvZG0bQlTDDqip5m+n2tlzmGN0Fo4kbh8laegQ9oc0yCJCvO5pGs2Aq1Cyq8UyFfVmqjxjrqolT1wq6uxXNYKuxDVRKmsEDWCsazEJVag1e9qSlqhJAes0WqVzU2kiGtlBA3WROEYE6pQUtClCQceyVLSwu9PaJQXSLPGYOgXu+rRjd7ncAg4rOmWeDC0SAe26zRvk8F4/VqOe8kmXm57vnFSZrmL61Q1Kji57jYcJ3Dgh6Qi24XceJ4D081lb1rJxb4KiXaWG9289zArTB4MAbTzsM12RZzu99TXwEDiq7LnE9t30jQbjwC7Xxbq7tkGB3fZZa7bxpOLT+83O7FMBjG7m9keMXPJH0MAarJNR4b3Q0HlECfNBYfBNpRtXIg7PDmfh9lawagAdMcNLce4evCFjrXPhcjJ5/lFNkFjnuk37TXC2vaDR7qjyLA1DUPVhx2Z+mC4d4b8hekuw7QTDBG8kwDwEcB3mO5UGLoijWD9trNre0Wad3MeS1x6nZxFz9rrLsTU2Nlzibbxcd+iLyLOxRqFj7NdqNzTxb3FPYTUb2o6wbxcPnf3yN++VTY3DdZbRw+k+P0u7lM1y9OzseiYl4IsbHf3KlxQQHRrNOz1L5Dm/TPD91HYldmbLOxzanLxXVSgq5R1ZqAqtVEDqtQFZisaiFqoCsqMXUS9i4gPUaYRbAoKYRLAgj2hdXE0pG6+oGguNgAST3BeL9LukJxVZzz/lsltIdw1cea234kZx1VDqmuh1XXuaNT7LyCu7asNB6qN36XifaSk8kzqd3jZWLKVw3zP3PqfEcFX4MS4Dd9gFbWDXP42HL6nf/IUXw0S47FWDG2A+SjcsHVQG/wCY6867A481T5X2nlx0aJHedGj7+av8KNkF513c/wCSy1eeFyLhtIUwB9VQ/vXDe88eXsj6bYFyXOPqe+PYWVPlpntG8/PL+a1eV4Avvu4/osPb2top35dUquEXI03Nb38/ZRZz0cPVSR2hvXoGGwbWCAmYyiC0hbTPthdleaZLiOyG32miG8SJu0cb3HlvRtdhd2x3SRuJ/NyKrekWFOGqhws1xnun7IjBZhvnXUa668wUtT7R/icdogizh3QTG4hXeGrdY0E66HmqyrTDhY94M+hUmXVyAQZB3zxH2Kfo75eI9TPYMrsVbXYrKrUQFd67HMr6qGe1F1ShyLphC9i4iy2ySCeiU0WxBhPFRAFCFFWcEwPVV0jxvVUHu7ikbynp7mnXYl8GQ2GN4d5WcGhPy/z1XcW4ufJ7yff3hde3sxxPtYeyybcOwToPhCOxtaWAd3uSSfKEC5sAxu/WE49trQNTA9NVNVFnktPsg7zf7T5W8Vf4eiapDR9I9eKrsFT2WgWkgDwWyyHCBo4fpwWOvLbGRuWZUBcrU4NsBVdOrGiPw1VVicXqeFpuQ1ZSsfZQ1FppnlluluXirSIi4uF5rTrmm4A2iw+4XsWNZtArzPpZkxY/aH0kzycon5T3n7iTD5jBg6ESrWhiAWlwvHsszgQag0G03doY7lLkuO7TmHUOcL+I+c1lZwo1VOoHCVBWcoMJVhxHH3hEVmrs9PXuz1y7zyhSo5T3qJWg8uSUDnpJk9LK4AnALiA7Kxf4lYvZpMpg/USTyF4WzevMvxQxH7RjQdGk+Lifs1Tr4Vn5efOdJPP0+QigLjuj3VaX9rzV1hGS48BfyCy02gCq/wCrmPSVZZLh9q4EkARw03qupUP2jydPhR2GzvYdsUae0d8d2qPbb8K8T5W4xtSg6X0bcZ/TRarJc9p1bAweB+yyeB6RdZIq03BogOdALWzYbW8KbFYRtIipTII1t7pXH+NM7/K9Fp1U3GZs2i3acq3ozi+vARefYEEXExdZfbbqp/61xD3bNFjRzknnwC0uWOrVBL67Z4NYIHiSvNcyxjwSyg2IBJOgEe6iyejWxBDXYurTJLpgdkAN2g4vmIJtGq3mbXPrUlesuD2m7g4coPugc2wgqMLSJlZrohVxhcW1j1jAYa+9wLLbvZa6x14raV47j8M/D4vZBgkCDPGwP2VbQzEms55EHauJ3i3mt70uyM161NzDDmzPeOCwOPwmzVqbOm24t7xJCd5Wfts62GNJ2W1W93z19VbU6m2wOG8Kk6NYkVqJpndoO4fD5I7KiW7VM7tOSPRvL7WfrTs6fUaoHBG1QhHhdbmDvXE6oFxAemPdC40pEpsoJKSvE+neO6zFVTwIaPAR9ivZMZiAym550a0u8hK+e86xO05xOpJJ8SVGmmFd9R+fN6v8I/ZpniSVn8KYM81Y1Kh6vlf1We40i5wmC2wTxUmCygsdLRfjzReTvGw3kFqMrpB2oUe65bz05pVZXlLS7ae0cd53zon51ljA07EtBvEy2/DgtYMMAFSZ04QibtV/HJPBv4eNLXEHcVu8fhw9pB3rHdDaUOniVuHNSp8+GDq5Bsut5iytsuycCCRPOT6K5q0wdClhQZR2q9qfDYYN0ELuJdZGPbZAYpRqFlVdXLy4/la4+hheW4HEDbNN8SSTO6+/yXq2ZnZw9UgSWtcRGv0m/hqvEsW0tdIPeP1CJ8FurTC1zhMVE9lxEHddbH/uMeNHS13Mi3qFiH/4ikAT2h9J3gjcrvozmBfTLH/Uw3HIi/ziiXlmmdnjjSYhiDeFZVroGq1driBVAknVUkyei7SaSog9dDkBT9NMV1eEqH+GPNeDYl+04+q9g/E+ps4UAfmcPGPnovIXMi3mo01x8G0W3R4bZD4ZkogGx528Bf3UVcXWR1ey0cLeVltcqrALzvK6sSOBnz/otFgccQs9R0enrjb4rHNa2SsXmGZ9ZULTYCPUlEYnHbQVJi8NtGRqjMVvX49G6LVAQFqnvEaryjo/XrssLjctvgmPqgGoTbcLD+aKc8wNnuLdSqbTfotPPipctzsOhWOKwjXtgrFZngxQf2XgSdEuK9zf/wB4yFF120s5lD3uHa3K9YdkLO22n454V2e9IaGFJbVcJNNzgPzESBDe/wCpeHnF9oj8pMCdwmwHEgK//ErHipjXbxSaxm8CbudHiYVHkeTOru23GKbTputeAumYmcdrj1bdeFzhWGLWs0+t/dEUahp1mVNzjsv8bSpn0YDgN8Aep87eqZiKJlw4RHMOXO1reYV+0wE8PZD4hSYERSbOsBQYly7M/wBY4tf2oGs5JRVXLqpLdMciaaCpFG0ggM5+JWBNTBOLdWEP8ADPovHCOwD3r6IxeHFWm5h/MIXiXSTo8+g6pstOy0yd+yDvP8Jgw7uPBTYvFVWGFvPz0CdiqUCOXrJT8vILTz+5TMU+/iPQLG/LeBqmI6us07jY+K2GTVW7Qm4XnebVJdyV70ezOQAT2m/JVaz/AMjGvPG2z/KOzt03Fp7lk8Oyo1zhWe6IJa6YHIxvWuw2ZB7ACg6mF2jZTm/VbclGZRlFVx/ZYhuzAN767jC1eX5C+Guq4p0HVrOzFrdokz5LJYXCObuPMK+y/Al0AuqAHhw80/HW38epP7jMbTZTAY11SpVIGr3ATJDiY0gbuSCo9FWMY1xl1SS5z3ElxndJ3dyvsJk7GGQP18UdjRAUavJ4TeT76qsJTDGwocxx7abHPcYDQXHkEsRiNleddMs+649TTd2Z7ZH5nbmjuHul6Xp3dLWuRlsXi+squfUG0Huc7jEmfJWuCzKBDD3C0ADkqxlBrnEF4Y1rZcTAJ3ENG8k6fyQ1V40pgtHM35rt9T0pXNde1qqeLkh3Cdmd7zq48reStMnwheb6Tc93BYajjC3d46lWmS5++lVDiSWmA9v8PEd4XPPR8+U31fHh6i42QGIKkbiQ5oc0yCAQeINwgsRXWznC10lFWqLqA29FysaLpCq6RR+HcgLCm1ZLp30hwmHbsv7deCGsZBcA7c+bBp4FAfiJ0y/sbOpon9u8SXCP2TTv/wBR3ea8VxGILiSSSSbkmSTxJO9Phr3L6rXE7IhpJgcN8KXFU7911RYDE7B+clenFNcJkQfn6rDebK6M3sUeZ4cgzuKZhXmnBG8zzHBOxlcF5AMjX4VBUIgXm3kSt8Tx5R99a7LcXodxg+a1+WkOAKwWUmaTDzHkStFleZbNiufUb4rf4ECy0mCoNICw+X44WutFhs0gaqJyN7OzwvXkDwVBnOZgWnTXmhc16QNptN5cdywmdZnUc1xbqZjnxRz3XkRbxB0y6TG9GmYc6Q5w/KIu0H94jylZVlUwXDUEQOBvdLDtJaahaTLg0E6AQZudZt5FcrPDSHRMTPjYQPIrv9PExOMbrz1zGYxr2MpU/ob2nEiC+oRcnuGg8TvUdNqGp+CKYlb1za1dXtdLV1rF2U5qkmi6P54KbBSqSBJ2XbhO490zdXj3TdYMG3irHLM0dS7Juzhw5fokGirOSUJqB4BaZBSSJvqbk7HZk3DUalZ/0saXc40A5mAhGPWO/FbMS2jSoj87i93eGRA8z6IgeeZrmD69R9V5lz3Fx7pOg7gICBlIlcKoyBTg86SmIjCM1J3C3zx9UcOeSDLgeJ9z7LlTU8T5LrJBJ5BPoU9px7gTzgFWtddHnzTjgT+qtHUVRZCS1xHGFq6TJC5N/LbHwHw9V7dCUfRxFU/mKHDbq0wdMKLVxylhZ7Tr95We6QVHveGsaSPpbBA7Z0HLUkrQ5jjA0QNVlHVKjthzB9PWgEkRt37fKDHiFt/58W33Ua/EePqOIazZ2W6sEiILW2J/eAAVdi8R1jvH2EDnaVPUxZJ23fmDi0cCWkAxuiZ8EI0QurdYepr6caFK0qIKRqzYpA5PUUrrnwO/cEge/u3eXeFI0yoKakYUAZg8Y6mbXB3bkkOkgPXsOJXmP4qYnaxgZNqdNo8XEuPuF6Rha68h6bV9vHVzM9oD/a0D7JQlGkkE82VGYjS0QAD9IieJNz7KHBMBdfQXT8S6DbSE5+rzPHXaJtzMknhpZE4LDky7dpzQ4YQ2FcYClDB3307/AOqNXmWmYlwmFvIV1halkzA0xCkeyCuS+WvOJaeqJfXgINhTar+Jtv32RM+68hgcxD6hgEAbJcTvsbWQH9sqNnslp2GxtROyRJMHuIsN0SrDL3Fo26gEPc1pe4thtNzwCdkXEjs6WlVfSHMesqvdoZIEgyWzDY4WAXfnMzlP+9VdSuXEfw+u72UqGoNhEMMLO3rlt7eugJ4THJrnxzSJKXgCSmNuZP8AJRBsm/yFO0/PnigJITwVGLJ/z56oB7SuLiSQej0axXlWfH/EVv8AyO916Yx8XXlmY1g+rUeNHOcRymyUCFoSqFSUwogJKoC6TIaN29QOEkDw9UU91kNhx2p4Kr+Nb+DKLNpwb3wPOFpKrADA0EAeFlSZSzaqC3038lcvddZ+rfHGmBmEKIehsKiCudqic6FXY6sRI29Rdoi8XIcdwMgIjFVY7psqSs4bRIhoIAJAnW0jyuV0ejn7Rqi8Tj3dU3sFjC7b2z+YsaSwDk689wVFVqF7i435orGY9zmtZ+6A08AWjZkfN6FYFrqsN674OaPnzxTi7zXJTeB4R7qGaSrWA0uVFTG8/PkFKsztDgf6KR4gIDoPzwTwop+fPl09vz55oCUOTp+eSjB+e/zvTggJAfl0kweKSA1Gf43q8O8jUjZH/tb2lYBoWl6X1+yxnElx8LD3Kz1JqUDtSwSwzN6bWMlFMbYcFc+VY+em4gqPCj1XK7+Cmw7LRv3eKfzV/NGUcSaLNsCdtwA/0iS4f8Va4aqKgBGhVHnriH9VaKXYsSRtD6rny8ENgsa6kZbpvB0Kz9TPac3yt3QEBKs5VGEzxjxfsngfsVO7MGOIaHAk2ABBJJ3Quf23rWagfNiNi+pMjkJHuVSuqwRv4+HPmj8bWa8Ay6wi2jdTEazOpnfoqmuBYDXfcGfl7Lsk9uWer9k55c4uO8k/7jKeE1oT1DBxyYSuvTJQBLBLRz/qmYg6J9D6VFUMlAJpupAo2/PL+afp8+fAgHj9UtfnNM3x5qRvz9EBKwpJgKSCP6TPmsB+60eplV7LCU/HV+tquduJtyFlFXdaEQzcPdyKqaKLCCNV2ubK54jXPiIWiSrjJmdp1SYFEB8kAguBhrYPFxCq8OLeqONUsY1n7/7R3IEtY3/kfEInx0fE6FxVOSSddT3k6lCFqsnlC1gpZBYVhklU06gqBu0WTAOm0WmCeMQT4KvV9Rw7qFBjtHVessYgMGxB5zHmnmeVZnkBicVZreEfPOVDTCTrwI0+q19qePkpGhFo1enNXCV2VwqUo3JgKc4pUxFygJ3GAovnz1Tq50CaEA4D56pznW+b00Lm1fl7oB7FJKjBUjSgHtK4kCkmQCjquV9QkkkYmh9Pn7oWrqupLS/DXX9RgFm+Hsps/EYuoBo0hoHABoAASSSvwW/hEoa+i6kpZhqI7QVxm+Ic6nRk/SNkboEA/CkknlefhXM9zf3Ug+eqSSlBO+6adEkkBC/9PZOf9TR81KSSAfX+ryTW/qkkgHnRNp7vD2SSQEpH2XQNef6pJIB4/T7LqSSZ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5" descr="data:image/jpeg;base64,/9j/4AAQSkZJRgABAQAAAQABAAD/2wCEAAkGBhQRERUUExQWFRUWGBUYFhcXFRQWGBQVFxQXFRcVFxgXHCYeFxkjGRQUHy8gIycpLCwsFR4xNTAqNSYrLCkBCQoKDgwOGg8PGiwfHCUpLCksLCksLCwsKSwsLCksLCwsLCksLCksKSksLCkpKSwsKSwsKSwsLCksLCwsLCwsKf/AABEIALcBFAMBIgACEQEDEQH/xAAcAAACAgMBAQAAAAAAAAAAAAAEBQMGAAIHAQj/xABIEAABAwEFBQMHCAcIAgMAAAABAAIRAwQFEiExBkFRYXEigZETMqGxwdLwBxQjQlJTktEzcnOTo7PhFRYXQ2KCovGywiQ0VP/EABkBAAMBAQEAAAAAAAAAAAAAAAECAwQABf/EACcRAAICAgICAgEEAwAAAAAAAAABAhEDIRIxBFETQfAiYaGxBXGB/9oADAMBAAIRAxEAPwC9uOe9bBY4L1oXHHq9C9hZELgGBZCUXjtPSpHD5zuAIlAnbhm6m70Ed5ByQtDJMsqFtF50qfn1GNJnIuAOWqo9+bW1aoinLRyGZndnoqnaLC3KcT3HcJdLtwEax6UrmMoezrVPaezO0tFI8sYXlXaegBlUaTwBkxxgblyKlcRotx1uyXHs0wQXGRkIGi2fc7+y49ggeaDoOZ6IOYygjs9329tVstcDGsHT4yRTVw2lfVSg8OpOIeOEQ7kR9ZXK5vlTnK0UCw5dpjmHqS0kEIqXsWUPR0GF4Qlt27T2a0EClVaXHRp7JPKHJrCcTo0hYtyF5C4Bqh3u7RzRUIOqe0VxPJ0bhy8cea1BXhcuMcrNweajc48T4lYHKN7kCeyOpUPE+JQdWu77R/EUQ/PIJ1d2yWKHVSYP1Rke8ojwhKXRUHuquMNNQncAXk+hNGbMWgNBqVXMJ+rjeSOEwclfrJd7KQhjQ0ctT1OpWlooSZJPIetBs24sNdsolouOowiKrj1c+J6zko20arfOLvxE+1XC00WRr1/p6EjtFm+wY7/jJLyNfBC9tU8T4lbtqnifEqGvbiwxUZPMf0UbLdTOhIPOIPQ/mipIRxaC/LHifEqCtaCPrHxK8dUQdoqphGrIrRbnD67vxO/NK7Ter/tv/G781Hb7XCR2m2pkQnEvezFtc+k4lzj2yM3E/UYd/VYl2xFeaD/2p/l01i6horRdiFjQt4XgCUoewq9tlfws9ExOJ2QjXnHcn1orBjSTkBx0XKdtL8FV7iDk3Jv5pZOh4xtie237iywNbOcToP8AUeKlsduMDCDy0b6dY5qtU6RcS458zojKFvZTEnM6bzn039FIsPzrLnA6SBLu6T5x5AKayucHdiQ7QSBIB48CkNC83mdWjkBiPhk0cgmlitsABoJP+mT6dPE9yJzGtiukBznueX1BPa+xxDRnHXXidyFtrcZw6gDOYMd5Oa0faKpAGGG8swBzjVQ/ODo52XIDvnVEXZjLFHmsg5Q4gAT11PFQVLEGA59Zznllp680eA0ie3HEyB7AeiCfSa7TsDi44nnoJ7IXHCFzHB0tkcuEaEbwV1b5OtrH1m+QrGXgdhx1IGrTxI1B6jcue2inlDQ888s/E9/ctbtruoVWPgtLTMtMnhmuToLVnfYWQl2z19stVIPa6XDJ4iC08xz5ZJpCqQNIS60Htu6+xM4Sm1u+kd19gXCS6PcS0e9aYlFUegZ5ImFRazOiG8qrJszdYd9KRmDDQeP2vSgJGHJ0FXHcYb2niXer+qfALAF6mNqSSpEVapA+MklvC9AwcSPVxRltrEGRu15qrXzWnTmpyZqxwIrTfrZ1y9X5qJl4CQZnRVq0MIJW9OoRkkRdxLBb7UHtIVLvSs5hgEgHjp3Tp0TvyhQN40MbCDwTWTlHR7dd+B3YdrGRGY6HgjbQ7JUTE4TkQeIAExOvpVou63mtSM+c2AeY49yojJYvvJ+aRVjJTW8HapO4qsURky77BD/49T9qf5dNYvdg/wBA/wDan+XTXiWXY0ejoICjqOhTAJHtXb/I0XO5JG6HW2VrbLa7I06fSePRcwvG8iRzJ3e0oi97cXmJ1OaVWurhEb9fyUe2aOtGWapxPp38lqynJBOp0A3D2KKxDFJO7TmfyRbHRpm46azyHQJgBVOpmBkI744CNEVQruxZZ90+PLopLs2fe7MtJPxmeCt1x3E2lm/X4jNSlKjRDHyEjKddwyZPdJPQE5Iyz3HbHDs0S2d8Af8Ai5XmyNDNBl3J1Z6wIy16SprIW+BHNm7L2zeyTzIkb0rtN21wSCI45NABO7ISuo2g1XmBDBxEz3bgllW5IGknmZK75Gd8KOfNulwzeTp1PDevK1nyndy+IGauFpueSZBB4a+AChdcTWNJObjr+S5ZKA8NirZS9XWWs10ksJh417J1jpquwDNcdtNjIdyidNIM+xdXuKpis1I/6G+jL2LVB2YMsaYXhSK3u+kd19gVgIVfvBv0r+vsCoRBy5QVnojAoK9NBiSjZFZpe9rRvIHiunWKyimxrBuCo+yFjm0SROESOR4q/SgtBjGj1D2q0hrSSVparTAVSva9MZ5D0pJTNWPFy2E2+9S7RIrQ6Vq+0IapXSWa4qge0hDuhSV6qHNTNCxiRr8kO5y8fUyURKNiCG20YqZRxjr7U1umrge0xkcjuEOyz+NyEtlL6SR1OaKs9aSGmBPfmJ18Z7leG0YZqma7R2DyVQt5DjvznNV4tzV0vmzCpTpuGpBBOcmMtd4SH+ySqJ0Z5Jli2FH0D/2p/l01iL2PsRZReD94T/wYPYsQfYy6Lo0rnPyoXpGGmDuz5ZroTSuQfKYCLYZnMNI6f9qMui8Fso9udkPjRROpYzOecZDp6FJazL44R0H5lRz1355/HJKhwqzUjIa0AyYAGk8t3HNW25ruYOZ+s7WeQ5Kv3NQOZI5H1Bo9quF20o/Ph0XN0NBWWKw0QG6AcuHMqfyYJzQDbTlyHtRtCSco79IWWbs9DGqGNFuk+hE0LMWuBByPHctrKW4c/jl4KU1mtE7t88EiiVbQULNA1UBs3eB1WjL5pnQg9CEQLSCJ9XxmmoWwepQncJ4ZpfeFldn+ZTgWkESOSgtNYEaA59UjixuVFJt1PD1j+quuxlfHZgDqwub3TI9BhIL4sf1h3hH7Cvh1Rm4gOb4kH/1WrA/o8/yortFthV+3j6V/X2BWKEht7fpX9fYFpZhQMAtHtRAYt6dlL3BrRJOgSWcGbJtiscvqn1hWt7lX7ps3kC91RsOAwjvz3bsk6LMUdPBF9DRQtvOoSDAzOQ6KsWmyOGojqr2bOB/VV3aC1tnCC3LgDPjopuPs1QnekVetSPFDvaja9QRqhRmlovYBWae9DubzR1QjMoZ5BXUEGc3JROKKe3JCvaQuAAVzmYK2oVgTOhkGe/P1LS0DNDF4Hpz8FeD0Ycq2Wuxw6g3k53RS07KF5cIxUZ4mfQExbQRk9kQy6KMMP63/AKhYiLA2Gnr7AsQs6g4LmXys2GHsq8Rh8M106Fzr5Yqh8lRG6XeoJZdFonLsMv5nXlxRJs4aDHEd++T4pzct12aAKzzjIEgHDgB0GmqJvTZlzG4qNRtVpyDTk/P0ZcVJZFdGl4JKPJgVgbhhusZnrx8SVZ7G3KPgclUbps1d5yAGWeI8uSf2Z9YmHOwx92xrnf8AI5+CXIx8SosjGA+HgVraLeGhxkBoHaPrz4Jc2yMqCDWrOMb3+TGX6gEd/FVy203Yi1rzk5uL6V7wW4hrJgqSSNDbLTbL+DG9rFpkBhblxgmfQl9S/KdUeZXJ1P0uZ7i3TkETZNlWPaQ9zi9wzcDOfQqexbGtpYwXOdIyJGhyzmciIC0KEKIvny0tC+ja2NAezEBP1hl+JpI8Vcrne6ozNVG9bnFGjUf5QEgEFoB7RIgTOhnhqE42QZaXsINVwIiIZRiOQdTJ1nepTSSLRbugy/7Y6kQwZFwnMwAOZVbo2txflaTO8U2uqAHuCk23oVm1mCq/FjDWDsBk/SNES2BJDj4LW9LitZpDCIGcsaSA0zwaU8IcieSVboMfexZ51Scs5Y9p9IiE+2Bqy9xBBGKo0EEGROIadFT7JYq9LyeOYPE5tPDjBGqtFhbWp1KTrHZ2vquFRrjUmlTdT7BxYsi5zTvg5PyTwjxZmzbR0RIrePpXdfYE2u01jTBrtptqZyKTnuYBOUF4BJjkl1tb9I7r7Aqy6MYO1qk+cupMqPZk4NEHWJe0LdrFPQa2HY/NADjzwuDo8QFnzRbxyUXTplcNLJFtWrWiGveVR8OdlgqMLxuwOaWkDo4DxVjbbm06IqVDAiZOWpJAzVauq0MqVCyYdVkaZT5w9SYbY0R83BMQwiARILogTxAzMdE2KVwu7LZoVk41Qste2xqMd5Om7Dn2onIc9J5KqVNpGT2iR+sCJ9irt8XhWquOFrnAZYnA4cI+yARkOAS2yhzgS7swPNLSAdcoOqpxtAUuLpIuNW8WuGRURtha2eKrdhbJBaC1sgECeyTpruKslqu/s8gotbNaetgrrxAGZHVBu2kozBeEkvUOnCCT13BV2s4Nf5rXTvOngE0URyZGujoAv6mdDKnFsa4aqm0qYY1rjTaWn7smfwpvYHseAWE9+o5FFqhIzbGNqbkeSrtetr1jpEfkrJUb2c1XLHZiXyczqGniDIc4cJ0G/pq0HRPLtouGx98AWeHgziyEaNjfOn/SsdgtrapOEEEceHHJVGwsgRpOZPMpjshSi0PA+zn1+IU3lbkkUl48VjcvtF1srcu/2BYt6IyWLRRhTJwue/KzQNT5swfWfHeSB6l0MBc5+Va8fJVrIfsuxHpICSXRoh2rENsuRr68YcgM908FvYqrbM99KTBGKnJmARDge/1qyMotc5xEHsMI5g70jrXGz53TqPkSTlOogxPesh7EokVAYGu4zrCiq1ZGvTIfHBF3xRioY0J06hBMpER06b8kJO9maK4sdXWGOAxNbO8ljXOyzOuQTW0UWVARhDgdQRBI0iGxGu9I6FQZO5ePBWW7XjUb419ai3s1RoifdziJYHiTmC4EjmNYzUP9mPPnOcOIwuPqCuNG0NDcgPBCOrAkmAqqTBxKrb7sZhFLCYJxOJyJggpzdf0ZEb/VwQloqvqVIYwE7s0xuyg9rorRuiPzRbb7GUUiPaixNqMZmQJ1neCHA+LQe5LK1pqB0mCD4dytd52QGlAOmY4JZ8wa4AwJ3wY9SKk46J8b2iuVj5UhsARnA5HNdBumxz5OruFEMa2PtFrnOPXCwRyKqlvoNpCWtgmM4z0yz8Vebt/Q0/1Gf+IVsM+TZh8uNUyWEntf6R3X2BOkptbPpHdfYryMSImKenQxBzRqWOjmcjHoWjGImyt7beoU2rVDp8WmhZsbd7fKOqOEua4tbP1ThlxA45geKfXrYi5rg8h1M/VLZdiyDc9I1yhTMoBlRsBoBJiNXOwmSeeQWl82vydMuOcyI9qXHFQjxL5cjy5FIotvuvBIaQDvbkRPTckjrkqvPmiOIEDxKcuqnFL95Wj7aajg0AmTkGhFmyENWJq1iNIQ3tEkAujIHEBAG9Mr2qHDhyBDeAVibdrWU5JBc7QDMDPNIL5BA01Rjoi6kyjkEvcDEjLTUajvXgsUHNoPoTXyOZ4+ta03Qc96WzlAio0ssmelbfM2N7Ry9CM3IdwDte7+iFjSgaPOfJQ0qDQ4kDXUqc+hR0D2kSdVRtStD2+cBG6N43Zq1bK2Tz6sedhHgJPsVWtIJOBuZkTGg3q73J2aLecn2exdhh+qxPMyccevscMC9UdF8jvXi0tHnxegpq5v8slnAZRq8MYOXKQulNCR7bXG21WOox2rQXtPAtBKmzQjmGw99vewAEGpTEQT+kpHOOoVqt1nZaKc4vJvYSWTnpnhK5dYi6hVD2GMP/Liuh3fetOpTmc8pHxvWSapnq4Z8o0yC01C5+nD1T+aHtIAGS1tF4tqVnYdAA3vAXj3CPjokZxrTrackxu23kNgHONT6yl1nEmFJYqBMAZSkoKZY/7cwgDNztMIzKJoWd9QB1YloOjGmPEhJqNI0BjcN+ZO7gOQR7L8xQU6SGeQBvR1qoOd5BzYPmudIjkYSWxba2hlUU7TGLUEZgjkrkLQHZQIKSX9seK7muxYS0y0jfO4qiSA5N9DStty1zMI7WUQB4Iy67zOLA8YTAI00ISG79mm0iCXAxy385Tm86AqMxNMVKebc/OyzYesJZDRl7DL3rA03c1eLHSw02N4NaPBoC5bY7UK76TGmcb2A8pcJHgusKvjrtmHzZW0jUpfaGdopiQgq3nFaGYYkGFbNMLCvEBwqo5hqUnz2i+AOoM5JTtveOAtbu1TCgwY2EgEgiDGnRV35TPOYpyVItjdyX+isWi83DNriOmngckFSvCo90YieInLvhR2/ssEaulbXPSO7vSJNmtzSLrdVQOokHOoSI/0gfml19kjLeEttttLILSQ5unxwSq27RBziS7nBPxKZ2iakrslr0QcyY9CX1bS4CSJHEajmhHW11QzPciDWIEI0wLIgqz2zlPepH1Jz+ISQuc0kt728Ua2rIa7cY9ISD800EOeoqLyHSM1vGSIu266j+2xstBg5gZ8pOaam9IjKSi7k6QRZKGZMEOec+ZVppPwgAbgAlljsBacT9dw4c+qLxrb4+FxjcuzxPO8qOSajDpf2OLDUlp6+wLxRXYeyf1vYFi6XZXG/wBKHTQkO214ilZXy4Nx9kcXE/VAT4HJcO+UjaX53aS2mfo6QLWcz9Z46n0LObUJrRbA8wGwG5A8UCK5ByJE6hbWKgSInOMp480ysF0hzTUntNkFu9jhuPFd5GB4qb6Zbxs0clpdo3uirqmpqzGardnq4XuHemNK1yM1kas1J0OLC+SmFkcGnhDo6Z/9JBY7TDk8oVAcQ+0Ae/8A7Cm4jplmNdjm4XgQ4Q7mOar1r2VpMdINQNOmCqY8DopzWxMjfoo6Vte3I5hGNoqS2bZ2iTlUqjj9J+YTOls+1oinXqCOLgR6QkxtWe8elG0bQ+AYI5wYP5KvP2Opsitt316RllbHyeMj/ubp3hb2CjWeMb4ZvgODp6RuXta2/aJWPvKB3ZBJJ30Tm03bGuxt2zbQYypAvPCTkB4u9C6PKrOwt2llA1XedWMj9Qeb4yT3hWSVqxrjE8vNLlI3QNfzii5QNod2inJJGhK8WpesD0ByUFK/lDsuOkH8PURPrTHGt7c0VaJYc5aR3t7TfjklltDQdSTOXWihiYx0ebke9eWd1UaNbhzg4iCOeiPpU/Obnnmj6FABo0n1qaNNKyvVqFQ6tJ35OB7+KR2m7GTJa6eh8Fa7ytzRIwwesJM62Cd/imDUPsXmnhiGOHgtPnD9AyergI5lMTVB3EzxK3bSGsdy6xKi+gPyUiHRPKY8StJzaBoPZkiqtPPmtTSzSsCRs12Sv9yWLBZ6bTqRiPV3a9o8FTbksBq1WM3Ey7k0Zn8u9dFhXxa2ZPIXLQI+zIWrZU0IUbmLQpswvx4sgu2nDT+t7AsRVmbkevsC9SN2y8cdKirfKXtYLPR8hTP0tQdog5spn2u06LjRdnKb7R2l1S11y4lx8rVEng15aB3AAJVUpqRpRNRqfmEZYrWRVxzrk8biBoTzGkpax2XTRFWEwQ7XPT2L0cVeRj+KX5+//DBkb8fJ8sfz2F3ldxDi5u7Ucjv7vYhAIzBTKna/qnQeaeLT9U8x6lA+hhdyOYXkTxyxScJHtxyRyxU4dAdO1YT3p3YrwmM9OmiU2uxYhI19CDove0wAp1YU6LtRtUn1p1QwkZxK5zQvZzSJVku2/wBpGZQcCkZotrgzUDMImnX7Ih39eRVdfe4AkHPfzUQvwEZEBDiUWVIdWik1xmOq02cuU2y0Yc/JUzNQ8tzAftO06SVFcjTaHspNMuflOuFozc48gM/BdRum6qdmpClSENGZO9zjq5x3uKfHD2Z82X0F4QAAMgMgOA4LxerxaDCeJdaX9s/G5MEjt9WKjuvsCDCkTF69aUG2qpm1EtjUEqC1WwsIDczLd++QG98lSUzv3JFUtsVeOF7C7gBjB9QKpCP2xJP6IL2smC0OEQAT0GcrWoI+OSM2mj5y4TxM889fQgGVg+mHTyPXdChFpmt2qFN50cRy7kkfQg55p5bHjTidY0SirUy+PFMtBbRqwd6nA0QzXmcsviVMHaHRdQvI3ezeonkBaVLYAvbloG0WmlT3Pe0H9WcTv+IKRjctaL7svs8aNPG8fSPA/wBrdQOpyJTk0UzdRUZoq6dGWSsWupwonBM30EO+gmsVRBaIy71ilFOFi4DR8+32w/Oa+f8AnVv5rkudkml9n/5Nf9tW/muQJagMChyIo1sJ5HXlzUbqWa8ayE+ObhLkhJwU4uLGBGcHMFSMrRk45fVd7DwKDstf6p7unBFR3jgvVnjh5WO/xHmY80/EyV9evYQ2ooKgzUDiW+bJHDePzXra+JeNlwSxOpI9zFmhljcWC2sKBryN5RNsBEHcVAKaCQ7PRaXcSpqFJxzJIbPj0G9b2WyyVlqry8jc3IDuR4/YkpJa+zrGwe1d32dmBrXU6hADnvOJzuWLQDkIC6NZbxp1RLHtcORXzHZ3ptYb0qUjLHuaeRhGiLPo9eLj90/KdaKcCpFRvgVftn9t6FqyBwP+y7JcAsJVYvN30z+vsCtBVH2l2ioWetUxHG4HNsxhyHnfASuLlpBUq7DaDCdB+S0tF7MpOw6uyMzlnw4qpv20eab61WG0h+jpg4MfEunOBylUe89tXVnipkwiOy3FhLQZjPrw4KihGPexXNs6Zb7/AHF0tdlpHBIbwvHFSfDpOc9SCIkdVVLs2ml3aPACTxSu1XwceAOyxEnhAyAT2TOhXZtB85pBznTUZ2H9WiA7/cBPio33kabjGYPnCfSOeZXPLvvv5vXmey7KoBwmQR0VwdaQ4AjMHvy5cVjcOMrRvhNTjT7JbXeDjnEzu9Wp6pebUTGR8Ee+nkg3sgo2c4nrbW7h7PFTm0OIgCBu5KOmQF69/BLbBxITSjXVXD5LaTHW04iMYpPcwcTLWuI6B3pVSCG2a2pbZL5o1HkimwOpvjcHsMnuJae5dFNsWcqR9Hmmo3UltY7dTrNDqb2vBAIIIOWqnwp+uyd2BuoqF1FMCxaGkusbQntDIKxT29kOHT2lYqIk+z5yvr/7Nf8AbVv5rkGW5Iq+TNor/tq3816DbCISKo1Rl6KLAoHU5+N644HIJz3jRMbNWxDnv6ofyS8awtdM5bx7Vr8bN8cqfTMvk4fkja7QVUMZoR7wTIyPoPUIsWQ1NCF7/YLuK9mWL5FVWjyseWOJ3ypgNWrIAIjPujqpKbCckSLlcOY4KU3NFNxbLYGcZ5amJ3rz8ngOKco/yelj/wAjCTSl3+wPQq43YWeaNTucdPAIe93Btcj7QaR4R7FPcdqpu7E4HzkDoeEHiodqaZZUpOI+qfQ4/mpTxpYNbCsjebZtRci2vQdKqHNkKRrlhNgaHKSlXLSCDBG8ZFD03SFsuOOjbIfKSWRStJlugfw6qt7e7VGneFfydJnnDDUIJLgabc2zlG7ITlqq4XIO0bRVGPLS4uaCOy6HDQaA6IrQrAL1qOe7yuJzsWuIkkHhJ3cEIyt3Iy0W5tWeyG8wAPQMkvLVwDdtQhaGpnKyFG5cAxxTe47+NIhrs2T+Hpy5JKViDVjJ1tHUaFtDwCDuyO4rytMd657d97vonIy37J07uCtl27S06sA5O4H2HQqEoNGiORPsZeRKkeICzy7VDWtE9ApjtkNstQpsLjuE/wBFQzXLnuedTiPimu0N44jhBySduQ6rTCNGWcrZbdmNuatlDdXNGXZdhc3eC06Ecj6F1PZj5Yg+G1XsfzcfJVAOc9knvXBLIdW8Vsx+EhUe+xD68uvaOhaAMDxJ+qSAe7ce5M8K+SLDfD6RmnUc3oSPRougbOfLbXoYWVwKzIEnR4HXekli9BUzsl5jtDp7SsSWybX0LY0VKZMDskEaO86PBwWLkmkdZxO9tkLd84rOZRxMdVquHbojI1XEEdvnvWlLZG2H/Id+8oe+vFiNBslGx1s+4P46PvrDsXa/uD+Oj76xYuDZqdjLZ9wf3lH31q7Yu2fcH95R99eLEQWbWfZO2sP6Ax+0o++nNn2ftUZ0SP8AfS99YsXoYPLyQVHn5/Exzd9E392rT90fx0/eUp2atBbBpH8VPMfiWLFXN5mScHF1tMlg8SEJqSvQst/ycPqaUcB3Oa6mM+mJLb32Lt1WgwOozUpOc2fKUu2wgQ7z+SxYvLxtxTX0z08lSpi6w7D29hzoGP2lH30x/uZbPuD+8o++sWIMKZK3Y62D/JP46PvqX+6Nr+5P46PvrxYgNZh2Qtf3J/HR99JbfsFbXVHEUDmfvKPAf614sRFbIWfJ/bh/kH95R99bf3At0/oD+8oe+sWLgG7dgrd/+f8AiUPfUT/k+t33B/eUffWLFxxp/h3bvuP4lH31n+Hdu+4/iUffWLFxxn+Hdu+4/iUffWf4eW77j+JR99YsXHB1m2UvNmQoyOBqUT/7oqrs/eDmx82jn5Wj76xYhxQbYqqbAW9xzofxKPvrB8n1u+4/iUffWLEQHrPk/twM+QP7yj763q7AW4n9Af3lD31ixcceDYO3x+g/iUffWw2Et33B/eUPfXqxcBo6F8ndxWihZntqsLXGqSBiYcvJ0x9VxGoKxYsXWE/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421209" y="5636418"/>
            <a:ext cx="865981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425" y="914400"/>
            <a:ext cx="920448" cy="119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1905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0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Before We Begin…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943600" cy="4525963"/>
          </a:xfrm>
        </p:spPr>
        <p:txBody>
          <a:bodyPr/>
          <a:lstStyle/>
          <a:p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What famous leaders can you think of?</a:t>
            </a:r>
          </a:p>
          <a:p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What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makes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them so effective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?</a:t>
            </a:r>
          </a:p>
          <a:p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What attributes do famous leaders have?</a:t>
            </a:r>
          </a:p>
          <a:p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How do they behave?</a:t>
            </a:r>
          </a:p>
          <a:p>
            <a:pPr marL="0" indent="0">
              <a:buNone/>
            </a:pP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076" name="Picture 6" descr="MCj0134549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2057400"/>
            <a:ext cx="1030288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74700" y="5128041"/>
            <a:ext cx="784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Dancer – Leadership lessons: </a:t>
            </a:r>
            <a:r>
              <a:rPr lang="en-US" dirty="0">
                <a:hlinkClick r:id="rId5"/>
              </a:rPr>
              <a:t>http://www.youtube.com/watch?v=fW8amMCVAJQ</a:t>
            </a:r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583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Examples of Leaders from Various Fields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Adventure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Calibri" charset="0"/>
                <a:ea typeface="ＭＳ Ｐゴシック" charset="0"/>
              </a:rPr>
              <a:t>Neil Armstrong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Calibri" charset="0"/>
                <a:ea typeface="ＭＳ Ｐゴシック" charset="0"/>
              </a:rPr>
              <a:t>Amelia </a:t>
            </a:r>
            <a:r>
              <a:rPr lang="en-US" sz="2000" dirty="0" err="1">
                <a:latin typeface="Calibri" charset="0"/>
                <a:ea typeface="ＭＳ Ｐゴシック" charset="0"/>
              </a:rPr>
              <a:t>Earhardt</a:t>
            </a:r>
            <a:endParaRPr lang="en-US" sz="2000" dirty="0">
              <a:latin typeface="Calibri" charset="0"/>
              <a:ea typeface="ＭＳ Ｐゴシック" charset="0"/>
            </a:endParaRP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Calibri" charset="0"/>
                <a:ea typeface="ＭＳ Ｐゴシック" charset="0"/>
              </a:rPr>
              <a:t>Wright Brothers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Political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Calibri" charset="0"/>
                <a:ea typeface="ＭＳ Ｐゴシック" charset="0"/>
              </a:rPr>
              <a:t>Winston Churchill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Calibri" charset="0"/>
                <a:ea typeface="ＭＳ Ｐゴシック" charset="0"/>
              </a:rPr>
              <a:t>Ben Franklin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Calibri" charset="0"/>
                <a:ea typeface="ＭＳ Ｐゴシック" charset="0"/>
              </a:rPr>
              <a:t>Thomas Jefferson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Calibri" charset="0"/>
                <a:ea typeface="ＭＳ Ｐゴシック" charset="0"/>
              </a:rPr>
              <a:t>John Kennedy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Calibri" charset="0"/>
                <a:ea typeface="ＭＳ Ｐゴシック" charset="0"/>
              </a:rPr>
              <a:t>Nelson </a:t>
            </a:r>
            <a:r>
              <a:rPr lang="en-US" sz="2000" dirty="0" err="1">
                <a:latin typeface="Calibri" charset="0"/>
                <a:ea typeface="ＭＳ Ｐゴシック" charset="0"/>
              </a:rPr>
              <a:t>Mandella</a:t>
            </a:r>
            <a:endParaRPr lang="en-US" sz="2000" dirty="0">
              <a:latin typeface="Calibri" charset="0"/>
              <a:ea typeface="ＭＳ Ｐゴシック" charset="0"/>
            </a:endParaRP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Calibri" charset="0"/>
                <a:ea typeface="ＭＳ Ｐゴシック" charset="0"/>
              </a:rPr>
              <a:t>Martin Luther King</a:t>
            </a:r>
          </a:p>
          <a:p>
            <a:pPr>
              <a:lnSpc>
                <a:spcPct val="90000"/>
              </a:lnSpc>
            </a:pPr>
            <a:endParaRPr lang="en-US" sz="24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417637"/>
            <a:ext cx="4038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Science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Calibri" charset="0"/>
                <a:ea typeface="ＭＳ Ｐゴシック" charset="0"/>
              </a:rPr>
              <a:t>Albert Einstein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Calibri" charset="0"/>
                <a:ea typeface="ＭＳ Ｐゴシック" charset="0"/>
                <a:cs typeface="ＭＳ Ｐゴシック" charset="0"/>
              </a:rPr>
              <a:t>Spiritual</a:t>
            </a:r>
          </a:p>
          <a:p>
            <a:pPr lvl="1">
              <a:lnSpc>
                <a:spcPct val="90000"/>
              </a:lnSpc>
            </a:pPr>
            <a:r>
              <a:rPr lang="en-US" sz="2000" dirty="0" err="1">
                <a:latin typeface="Calibri" charset="0"/>
                <a:ea typeface="ＭＳ Ｐゴシック" charset="0"/>
              </a:rPr>
              <a:t>Daili</a:t>
            </a:r>
            <a:r>
              <a:rPr lang="en-US" sz="2000" dirty="0">
                <a:latin typeface="Calibri" charset="0"/>
                <a:ea typeface="ＭＳ Ｐゴシック" charset="0"/>
              </a:rPr>
              <a:t> Lama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Calibri" charset="0"/>
                <a:ea typeface="ＭＳ Ｐゴシック" charset="0"/>
              </a:rPr>
              <a:t>Mother Teresa</a:t>
            </a:r>
          </a:p>
          <a:p>
            <a:pPr>
              <a:lnSpc>
                <a:spcPct val="90000"/>
              </a:lnSpc>
            </a:pP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Business/Corporate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</a:rPr>
              <a:t>Steve Jobs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</a:rPr>
              <a:t>Bill Gates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</a:rPr>
              <a:t>Marissa Mayer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</a:rPr>
              <a:t>Renee James (Intel President)</a:t>
            </a:r>
          </a:p>
          <a:p>
            <a:pPr>
              <a:lnSpc>
                <a:spcPct val="90000"/>
              </a:lnSpc>
            </a:pPr>
            <a:r>
              <a:rPr lang="en-US" sz="2400" dirty="0" smtClean="0">
                <a:latin typeface="Calibri" charset="0"/>
                <a:ea typeface="ＭＳ Ｐゴシック" charset="0"/>
                <a:cs typeface="ＭＳ Ｐゴシック" charset="0"/>
              </a:rPr>
              <a:t>Sports</a:t>
            </a:r>
          </a:p>
          <a:p>
            <a:pPr lvl="1">
              <a:lnSpc>
                <a:spcPct val="90000"/>
              </a:lnSpc>
            </a:pPr>
            <a:r>
              <a:rPr lang="en-US" sz="2000" dirty="0" err="1" smtClean="0">
                <a:latin typeface="Calibri" charset="0"/>
                <a:ea typeface="ＭＳ Ｐゴシック" charset="0"/>
              </a:rPr>
              <a:t>Muhammud</a:t>
            </a:r>
            <a:r>
              <a:rPr lang="en-US" sz="2000" dirty="0" smtClean="0">
                <a:latin typeface="Calibri" charset="0"/>
                <a:ea typeface="ＭＳ Ｐゴシック" charset="0"/>
              </a:rPr>
              <a:t> </a:t>
            </a:r>
            <a:r>
              <a:rPr lang="en-US" sz="2000" dirty="0">
                <a:latin typeface="Calibri" charset="0"/>
                <a:ea typeface="ＭＳ Ｐゴシック" charset="0"/>
              </a:rPr>
              <a:t>Ali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latin typeface="Calibri" charset="0"/>
                <a:ea typeface="ＭＳ Ｐゴシック" charset="0"/>
              </a:rPr>
              <a:t>Michael Jordan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latin typeface="Calibri" charset="0"/>
                <a:ea typeface="ＭＳ Ｐゴシック" charset="0"/>
              </a:rPr>
              <a:t>Tiger </a:t>
            </a:r>
            <a:r>
              <a:rPr lang="en-US" sz="2000" dirty="0">
                <a:latin typeface="Calibri" charset="0"/>
                <a:ea typeface="ＭＳ Ｐゴシック" charset="0"/>
              </a:rPr>
              <a:t>Woods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508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4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410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41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41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41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410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1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41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41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410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41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41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41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410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410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410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410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410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410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410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410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410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410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410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410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410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  <p:bldP spid="410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Evolution of Leadership Theories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863246372"/>
              </p:ext>
            </p:extLst>
          </p:nvPr>
        </p:nvGraphicFramePr>
        <p:xfrm>
          <a:off x="76200" y="1066800"/>
          <a:ext cx="90678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Cloud Callout 1"/>
          <p:cNvSpPr>
            <a:spLocks noChangeArrowheads="1"/>
          </p:cNvSpPr>
          <p:nvPr/>
        </p:nvSpPr>
        <p:spPr bwMode="auto">
          <a:xfrm>
            <a:off x="914400" y="1371600"/>
            <a:ext cx="2819400" cy="1295400"/>
          </a:xfrm>
          <a:prstGeom prst="cloudCallout">
            <a:avLst>
              <a:gd name="adj1" fmla="val -31898"/>
              <a:gd name="adj2" fmla="val 82509"/>
            </a:avLst>
          </a:prstGeom>
          <a:solidFill>
            <a:srgbClr val="660066"/>
          </a:soli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Great people are leaders</a:t>
            </a:r>
          </a:p>
        </p:txBody>
      </p:sp>
      <p:sp>
        <p:nvSpPr>
          <p:cNvPr id="3" name="Cloud Callout 2"/>
          <p:cNvSpPr>
            <a:spLocks noChangeArrowheads="1"/>
          </p:cNvSpPr>
          <p:nvPr/>
        </p:nvSpPr>
        <p:spPr bwMode="auto">
          <a:xfrm rot="10800000">
            <a:off x="2209800" y="5029200"/>
            <a:ext cx="2590800" cy="1295400"/>
          </a:xfrm>
          <a:prstGeom prst="cloudCallout">
            <a:avLst>
              <a:gd name="adj1" fmla="val -23083"/>
              <a:gd name="adj2" fmla="val 98491"/>
            </a:avLst>
          </a:prstGeom>
          <a:solidFill>
            <a:srgbClr val="77933C"/>
          </a:soli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Cloud Callout 3"/>
          <p:cNvSpPr>
            <a:spLocks noChangeArrowheads="1"/>
          </p:cNvSpPr>
          <p:nvPr/>
        </p:nvSpPr>
        <p:spPr bwMode="auto">
          <a:xfrm>
            <a:off x="6019800" y="1295400"/>
            <a:ext cx="2819400" cy="1371600"/>
          </a:xfrm>
          <a:prstGeom prst="cloudCallout">
            <a:avLst>
              <a:gd name="adj1" fmla="val -30532"/>
              <a:gd name="adj2" fmla="val 103583"/>
            </a:avLst>
          </a:prstGeom>
          <a:solidFill>
            <a:srgbClr val="953735"/>
          </a:solidFill>
          <a:ln w="9525">
            <a:solidFill>
              <a:srgbClr val="4A7EBB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Leadership depends on the setting</a:t>
            </a:r>
          </a:p>
        </p:txBody>
      </p:sp>
      <p:sp>
        <p:nvSpPr>
          <p:cNvPr id="8200" name="TextBox 6"/>
          <p:cNvSpPr txBox="1">
            <a:spLocks noChangeArrowheads="1"/>
          </p:cNvSpPr>
          <p:nvPr/>
        </p:nvSpPr>
        <p:spPr bwMode="auto">
          <a:xfrm>
            <a:off x="2438400" y="5257800"/>
            <a:ext cx="2133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>
                <a:solidFill>
                  <a:schemeClr val="bg1"/>
                </a:solidFill>
              </a:rPr>
              <a:t>Leadership can be trained</a:t>
            </a:r>
          </a:p>
        </p:txBody>
      </p:sp>
    </p:spTree>
    <p:extLst>
      <p:ext uri="{BB962C8B-B14F-4D97-AF65-F5344CB8AC3E}">
        <p14:creationId xmlns:p14="http://schemas.microsoft.com/office/powerpoint/2010/main" val="2966574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2" grpId="0" animBg="1"/>
      <p:bldP spid="3" grpId="0" animBg="1"/>
      <p:bldP spid="4" grpId="0" animBg="1"/>
      <p:bldP spid="820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4167906153"/>
              </p:ext>
            </p:extLst>
          </p:nvPr>
        </p:nvGraphicFramePr>
        <p:xfrm>
          <a:off x="2286000" y="457200"/>
          <a:ext cx="64008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63840386"/>
              </p:ext>
            </p:extLst>
          </p:nvPr>
        </p:nvGraphicFramePr>
        <p:xfrm>
          <a:off x="457200" y="1905000"/>
          <a:ext cx="40386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81635576"/>
              </p:ext>
            </p:extLst>
          </p:nvPr>
        </p:nvGraphicFramePr>
        <p:xfrm>
          <a:off x="4648200" y="1600200"/>
          <a:ext cx="40386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1102046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Graphic spid="6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791200"/>
            <a:ext cx="6172200" cy="304800"/>
          </a:xfrm>
        </p:spPr>
        <p:txBody>
          <a:bodyPr>
            <a:normAutofit fontScale="90000"/>
          </a:bodyPr>
          <a:lstStyle/>
          <a:p>
            <a:pPr algn="l"/>
            <a:r>
              <a:rPr lang="en-US" sz="1800" b="0" dirty="0" smtClean="0"/>
              <a:t>Functions of Management and Leadership (</a:t>
            </a:r>
            <a:r>
              <a:rPr lang="en-US" sz="1800" b="0" dirty="0" err="1" smtClean="0"/>
              <a:t>Kotter</a:t>
            </a:r>
            <a:r>
              <a:rPr lang="en-US" sz="1800" b="0" dirty="0" smtClean="0"/>
              <a:t>, 1990) </a:t>
            </a:r>
            <a:endParaRPr lang="en-US" sz="1800" b="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3603375"/>
              </p:ext>
            </p:extLst>
          </p:nvPr>
        </p:nvGraphicFramePr>
        <p:xfrm>
          <a:off x="457200" y="1524000"/>
          <a:ext cx="8229600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Management – Produces</a:t>
                      </a:r>
                      <a:r>
                        <a:rPr lang="en-US" baseline="0" dirty="0" smtClean="0"/>
                        <a:t> Order and Consistency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Leadership – Produces</a:t>
                      </a:r>
                      <a:r>
                        <a:rPr lang="en-US" baseline="0" dirty="0" smtClean="0"/>
                        <a:t> Change and Movement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b="1" dirty="0" smtClean="0"/>
                        <a:t> Planning and Budgeting </a:t>
                      </a:r>
                      <a:endParaRPr lang="en-US" sz="1600" b="0" dirty="0" smtClean="0"/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en-US" sz="1600" b="0" baseline="0" dirty="0" smtClean="0"/>
                        <a:t> Establish agendas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en-US" sz="1600" b="0" baseline="0" dirty="0" smtClean="0"/>
                        <a:t> Set timetables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en-US" sz="1600" b="0" baseline="0" dirty="0" smtClean="0"/>
                        <a:t> Allocate resources 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b="1" dirty="0" smtClean="0"/>
                        <a:t> Establish Direction </a:t>
                      </a:r>
                      <a:endParaRPr lang="en-US" sz="1600" dirty="0" smtClean="0"/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en-US" sz="1600" dirty="0" smtClean="0"/>
                        <a:t> Create</a:t>
                      </a:r>
                      <a:r>
                        <a:rPr lang="en-US" sz="1600" baseline="0" dirty="0" smtClean="0"/>
                        <a:t> a vision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en-US" sz="1600" baseline="0" dirty="0" smtClean="0"/>
                        <a:t> Clarify the big picture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en-US" sz="1600" baseline="0" dirty="0" smtClean="0"/>
                        <a:t> Set strategies 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b="1" dirty="0" smtClean="0"/>
                        <a:t> Organizing and Staffing</a:t>
                      </a:r>
                      <a:r>
                        <a:rPr lang="en-US" b="1" baseline="0" dirty="0" smtClean="0"/>
                        <a:t> </a:t>
                      </a:r>
                    </a:p>
                    <a:p>
                      <a:pPr marL="0" algn="l" rtl="0" eaLnBrk="1" latinLnBrk="0" hangingPunct="1">
                        <a:buFont typeface="Wingdings" pitchFamily="2" charset="2"/>
                        <a:buChar char="ü"/>
                      </a:pPr>
                      <a:r>
                        <a:rPr kumimoji="0" lang="en-US" sz="16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Provide structure </a:t>
                      </a:r>
                    </a:p>
                    <a:p>
                      <a:pPr marL="0" algn="l" rtl="0" eaLnBrk="1" latinLnBrk="0" hangingPunct="1">
                        <a:buFont typeface="Wingdings" pitchFamily="2" charset="2"/>
                        <a:buChar char="ü"/>
                      </a:pPr>
                      <a:r>
                        <a:rPr kumimoji="0" lang="en-US" sz="16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Make job placements</a:t>
                      </a:r>
                    </a:p>
                    <a:p>
                      <a:pPr marL="0" algn="l" rtl="0" eaLnBrk="1" latinLnBrk="0" hangingPunct="1">
                        <a:buFont typeface="Wingdings" pitchFamily="2" charset="2"/>
                        <a:buChar char="ü"/>
                      </a:pPr>
                      <a:r>
                        <a:rPr kumimoji="0" lang="en-US" sz="16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Establish rules and procedures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b="1" dirty="0" smtClean="0"/>
                        <a:t> Aligning People </a:t>
                      </a:r>
                      <a:endParaRPr lang="en-US" sz="1600" dirty="0" smtClean="0"/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en-US" sz="1600" dirty="0" smtClean="0"/>
                        <a:t> Communicate goals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en-US" sz="1600" dirty="0" smtClean="0"/>
                        <a:t> Seek commitment</a:t>
                      </a:r>
                    </a:p>
                    <a:p>
                      <a:pPr>
                        <a:buFont typeface="Wingdings" pitchFamily="2" charset="2"/>
                        <a:buChar char="ü"/>
                      </a:pPr>
                      <a:r>
                        <a:rPr lang="en-US" sz="1600" dirty="0" smtClean="0"/>
                        <a:t> Build teams and coalitions 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b="1" dirty="0" smtClean="0"/>
                        <a:t> Controlling and Problem Solving </a:t>
                      </a:r>
                    </a:p>
                    <a:p>
                      <a:pPr marL="0" algn="l" rtl="0" eaLnBrk="1" latinLnBrk="0" hangingPunct="1">
                        <a:buFont typeface="Wingdings" pitchFamily="2" charset="2"/>
                        <a:buChar char="ü"/>
                      </a:pPr>
                      <a:r>
                        <a:rPr kumimoji="0" lang="en-US" sz="16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Develop incentives</a:t>
                      </a:r>
                    </a:p>
                    <a:p>
                      <a:pPr marL="0" algn="l" rtl="0" eaLnBrk="1" latinLnBrk="0" hangingPunct="1">
                        <a:buFont typeface="Wingdings" pitchFamily="2" charset="2"/>
                        <a:buChar char="ü"/>
                      </a:pPr>
                      <a:r>
                        <a:rPr kumimoji="0" lang="en-US" sz="16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Generate creative solutions</a:t>
                      </a:r>
                    </a:p>
                    <a:p>
                      <a:pPr marL="0" algn="l" rtl="0" eaLnBrk="1" latinLnBrk="0" hangingPunct="1">
                        <a:buFont typeface="Wingdings" pitchFamily="2" charset="2"/>
                        <a:buChar char="ü"/>
                      </a:pPr>
                      <a:r>
                        <a:rPr kumimoji="0" lang="en-US" sz="1600" b="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Take corrective action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b="1" dirty="0" smtClean="0"/>
                        <a:t> Motivating and Inspiring </a:t>
                      </a:r>
                      <a:endParaRPr lang="en-US" sz="16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en-US" sz="1600" dirty="0" smtClean="0"/>
                        <a:t> Inspire and energize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en-US" sz="1600" dirty="0" smtClean="0"/>
                        <a:t> Empower subordinates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en-US" sz="1600" dirty="0" smtClean="0"/>
                        <a:t> Satisfy unmet needs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 bwMode="auto">
          <a:xfrm>
            <a:off x="457200" y="533400"/>
            <a:ext cx="8686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Californian FB" pitchFamily="18" charset="0"/>
                <a:ea typeface="ＭＳ Ｐゴシック" charset="-128"/>
                <a:cs typeface="ＭＳ Ｐゴシック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alifornian FB" pitchFamily="18" charset="0"/>
                <a:ea typeface="ＭＳ Ｐゴシック" charset="-128"/>
                <a:cs typeface="ＭＳ Ｐゴシック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alifornian FB" pitchFamily="18" charset="0"/>
                <a:ea typeface="ＭＳ Ｐゴシック" charset="-128"/>
                <a:cs typeface="ＭＳ Ｐゴシック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alifornian FB" pitchFamily="18" charset="0"/>
                <a:ea typeface="ＭＳ Ｐゴシック" charset="-128"/>
                <a:cs typeface="ＭＳ Ｐゴシック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Californian FB" pitchFamily="18" charset="0"/>
                <a:ea typeface="ＭＳ Ｐゴシック" charset="-128"/>
                <a:cs typeface="ＭＳ Ｐゴシック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alifornian FB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alifornian FB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alifornian FB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1"/>
                </a:solidFill>
                <a:latin typeface="Californian FB" pitchFamily="18" charset="0"/>
              </a:defRPr>
            </a:lvl9pPr>
          </a:lstStyle>
          <a:p>
            <a:r>
              <a:rPr lang="en-US" sz="3600" dirty="0" smtClean="0"/>
              <a:t>Leadership and Management </a:t>
            </a:r>
            <a:endParaRPr lang="en-US" sz="3600" dirty="0"/>
          </a:p>
        </p:txBody>
      </p:sp>
      <p:sp>
        <p:nvSpPr>
          <p:cNvPr id="3" name="Rectangle 2"/>
          <p:cNvSpPr/>
          <p:nvPr/>
        </p:nvSpPr>
        <p:spPr>
          <a:xfrm>
            <a:off x="457200" y="6107668"/>
            <a:ext cx="7239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http://www.youtube.com/watch?v=lnaOz1TWENQ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910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896994955"/>
              </p:ext>
            </p:extLst>
          </p:nvPr>
        </p:nvGraphicFramePr>
        <p:xfrm>
          <a:off x="2126526" y="281523"/>
          <a:ext cx="6248400" cy="144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Diagram 3"/>
          <p:cNvGraphicFramePr/>
          <p:nvPr/>
        </p:nvGraphicFramePr>
        <p:xfrm>
          <a:off x="685800" y="1066800"/>
          <a:ext cx="8229600" cy="609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162880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533400"/>
            <a:ext cx="6629400" cy="126523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200" b="1" dirty="0" smtClean="0">
                <a:solidFill>
                  <a:srgbClr val="77933C"/>
                </a:solidFill>
                <a:ea typeface="ＭＳ Ｐゴシック" charset="-128"/>
                <a:cs typeface="Calibri"/>
              </a:rPr>
              <a:t>What Do Leaders Do?</a:t>
            </a:r>
            <a:br>
              <a:rPr lang="en-US" sz="3200" b="1" dirty="0" smtClean="0">
                <a:solidFill>
                  <a:srgbClr val="77933C"/>
                </a:solidFill>
                <a:ea typeface="ＭＳ Ｐゴシック" charset="-128"/>
                <a:cs typeface="Calibri"/>
              </a:rPr>
            </a:br>
            <a:r>
              <a:rPr lang="en-US" sz="3200" b="1" dirty="0" smtClean="0">
                <a:solidFill>
                  <a:srgbClr val="77933C"/>
                </a:solidFill>
                <a:ea typeface="ＭＳ Ｐゴシック" charset="-128"/>
                <a:cs typeface="Calibri"/>
              </a:rPr>
              <a:t> Behavioral Approaches to Leadership</a:t>
            </a:r>
            <a:r>
              <a:rPr lang="en-US" sz="3600" b="1" dirty="0" smtClean="0">
                <a:ea typeface="ＭＳ Ｐゴシック" charset="-128"/>
                <a:cs typeface="Calibri"/>
              </a:rPr>
              <a:t/>
            </a:r>
            <a:br>
              <a:rPr lang="en-US" sz="3600" b="1" dirty="0" smtClean="0">
                <a:ea typeface="ＭＳ Ｐゴシック" charset="-128"/>
                <a:cs typeface="Calibri"/>
              </a:rPr>
            </a:br>
            <a:endParaRPr lang="en-US" sz="3600" dirty="0" smtClean="0">
              <a:ea typeface="ＭＳ Ｐゴシック" charset="-128"/>
              <a:cs typeface="Calibri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</p:nvPr>
        </p:nvGraphicFramePr>
        <p:xfrm>
          <a:off x="457200" y="1600200"/>
          <a:ext cx="40386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</p:nvPr>
        </p:nvGraphicFramePr>
        <p:xfrm>
          <a:off x="4648200" y="1600200"/>
          <a:ext cx="40386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58630661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6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4724400" y="1447800"/>
            <a:ext cx="4343400" cy="464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42900" indent="-342900">
              <a:defRPr/>
            </a:pPr>
            <a:r>
              <a:rPr lang="en-US" sz="2800" dirty="0">
                <a:solidFill>
                  <a:srgbClr val="CF0E30"/>
                </a:solidFill>
                <a:latin typeface="Arial" pitchFamily="34" charset="0"/>
                <a:ea typeface="ＭＳ Ｐゴシック"/>
                <a:cs typeface="ＭＳ Ｐゴシック"/>
              </a:rPr>
              <a:t>1) Autocratic</a:t>
            </a:r>
            <a:endParaRPr lang="en-US" sz="2800" dirty="0">
              <a:solidFill>
                <a:srgbClr val="037C03"/>
              </a:solidFill>
              <a:latin typeface="Arial" pitchFamily="34" charset="0"/>
              <a:ea typeface="ＭＳ Ｐゴシック"/>
              <a:cs typeface="ＭＳ Ｐゴシック"/>
            </a:endParaRPr>
          </a:p>
          <a:p>
            <a:pPr marL="342900" indent="-342900">
              <a:defRPr/>
            </a:pPr>
            <a:r>
              <a:rPr lang="en-US" sz="2800" dirty="0">
                <a:solidFill>
                  <a:srgbClr val="037C03"/>
                </a:solidFill>
                <a:latin typeface="Arial" pitchFamily="34" charset="0"/>
                <a:ea typeface="ＭＳ Ｐゴシック"/>
                <a:cs typeface="ＭＳ Ｐゴシック"/>
              </a:rPr>
              <a:t>2) Democratic</a:t>
            </a:r>
          </a:p>
          <a:p>
            <a:pPr marL="342900" indent="-342900">
              <a:defRPr/>
            </a:pP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ea typeface="ＭＳ Ｐゴシック"/>
                <a:cs typeface="ＭＳ Ｐゴシック"/>
              </a:rPr>
              <a:t>3) Laissez-faire</a:t>
            </a:r>
          </a:p>
          <a:p>
            <a:pPr marL="342900" indent="-342900">
              <a:defRPr/>
            </a:pPr>
            <a:endParaRPr lang="en-US" sz="2800" dirty="0">
              <a:solidFill>
                <a:schemeClr val="bg2"/>
              </a:solidFill>
              <a:latin typeface="Arial" pitchFamily="34" charset="0"/>
              <a:ea typeface="ＭＳ Ｐゴシック"/>
              <a:cs typeface="ＭＳ Ｐゴシック"/>
            </a:endParaRPr>
          </a:p>
          <a:p>
            <a:pPr marL="342900" indent="-342900">
              <a:defRPr/>
            </a:pPr>
            <a:r>
              <a:rPr lang="en-US" sz="2800" dirty="0">
                <a:solidFill>
                  <a:srgbClr val="CF0E30"/>
                </a:solidFill>
                <a:latin typeface="Arial" pitchFamily="34" charset="0"/>
                <a:ea typeface="ＭＳ Ｐゴシック"/>
                <a:cs typeface="ＭＳ Ｐゴシック"/>
              </a:rPr>
              <a:t>1) Initiation</a:t>
            </a:r>
            <a:endParaRPr lang="en-US" sz="2800" dirty="0">
              <a:solidFill>
                <a:srgbClr val="037C03"/>
              </a:solidFill>
              <a:latin typeface="Arial" pitchFamily="34" charset="0"/>
              <a:ea typeface="ＭＳ Ｐゴシック"/>
              <a:cs typeface="ＭＳ Ｐゴシック"/>
            </a:endParaRPr>
          </a:p>
          <a:p>
            <a:pPr marL="342900" indent="-342900">
              <a:defRPr/>
            </a:pPr>
            <a:r>
              <a:rPr lang="en-US" sz="2800" dirty="0">
                <a:solidFill>
                  <a:srgbClr val="037C03"/>
                </a:solidFill>
                <a:latin typeface="Arial" pitchFamily="34" charset="0"/>
                <a:ea typeface="ＭＳ Ｐゴシック"/>
                <a:cs typeface="ＭＳ Ｐゴシック"/>
              </a:rPr>
              <a:t>2) Consideration</a:t>
            </a:r>
          </a:p>
          <a:p>
            <a:pPr marL="342900" indent="-342900">
              <a:defRPr/>
            </a:pPr>
            <a:endParaRPr lang="en-US" sz="2800" dirty="0">
              <a:solidFill>
                <a:srgbClr val="037C03"/>
              </a:solidFill>
              <a:latin typeface="Arial" pitchFamily="34" charset="0"/>
              <a:ea typeface="ＭＳ Ｐゴシック"/>
              <a:cs typeface="ＭＳ Ｐゴシック"/>
            </a:endParaRPr>
          </a:p>
          <a:p>
            <a:pPr marL="342900" indent="-342900">
              <a:defRPr/>
            </a:pPr>
            <a:r>
              <a:rPr lang="en-US" sz="2800" dirty="0">
                <a:solidFill>
                  <a:srgbClr val="CF0E30"/>
                </a:solidFill>
                <a:latin typeface="Arial" pitchFamily="34" charset="0"/>
                <a:ea typeface="ＭＳ Ｐゴシック"/>
                <a:cs typeface="ＭＳ Ｐゴシック"/>
              </a:rPr>
              <a:t>1) Production-oriented</a:t>
            </a:r>
            <a:endParaRPr lang="en-US" sz="2800" dirty="0">
              <a:solidFill>
                <a:srgbClr val="037C03"/>
              </a:solidFill>
              <a:latin typeface="Arial" pitchFamily="34" charset="0"/>
              <a:ea typeface="ＭＳ Ｐゴシック"/>
              <a:cs typeface="ＭＳ Ｐゴシック"/>
            </a:endParaRPr>
          </a:p>
          <a:p>
            <a:pPr marL="342900" indent="-342900">
              <a:defRPr/>
            </a:pPr>
            <a:r>
              <a:rPr lang="en-US" sz="2800" dirty="0">
                <a:solidFill>
                  <a:srgbClr val="037C03"/>
                </a:solidFill>
                <a:latin typeface="Arial" pitchFamily="34" charset="0"/>
                <a:ea typeface="ＭＳ Ｐゴシック"/>
                <a:cs typeface="ＭＳ Ｐゴシック"/>
              </a:rPr>
              <a:t>2) Employee-oriented</a:t>
            </a:r>
          </a:p>
          <a:p>
            <a:pPr marL="342900" indent="-342900">
              <a:defRPr/>
            </a:pPr>
            <a:endParaRPr lang="en-US" sz="2800" dirty="0">
              <a:solidFill>
                <a:srgbClr val="037C03"/>
              </a:solidFill>
              <a:latin typeface="Arial" pitchFamily="34" charset="0"/>
              <a:ea typeface="ＭＳ Ｐゴシック"/>
              <a:cs typeface="ＭＳ Ｐゴシック"/>
            </a:endParaRPr>
          </a:p>
          <a:p>
            <a:pPr marL="342900" indent="-342900">
              <a:defRPr/>
            </a:pPr>
            <a:r>
              <a:rPr lang="en-US" sz="2800" dirty="0">
                <a:solidFill>
                  <a:srgbClr val="CF0E30"/>
                </a:solidFill>
                <a:latin typeface="Arial" pitchFamily="34" charset="0"/>
                <a:ea typeface="ＭＳ Ｐゴシック"/>
                <a:cs typeface="ＭＳ Ｐゴシック"/>
              </a:rPr>
              <a:t>1) Concern for production</a:t>
            </a:r>
            <a:endParaRPr lang="en-US" sz="2800" dirty="0">
              <a:solidFill>
                <a:srgbClr val="037C03"/>
              </a:solidFill>
              <a:latin typeface="Arial" pitchFamily="34" charset="0"/>
              <a:ea typeface="ＭＳ Ｐゴシック"/>
              <a:cs typeface="ＭＳ Ｐゴシック"/>
            </a:endParaRPr>
          </a:p>
          <a:p>
            <a:pPr marL="342900" indent="-342900">
              <a:defRPr/>
            </a:pPr>
            <a:r>
              <a:rPr lang="en-US" sz="2800" dirty="0">
                <a:solidFill>
                  <a:srgbClr val="037C03"/>
                </a:solidFill>
                <a:latin typeface="Arial" pitchFamily="34" charset="0"/>
                <a:ea typeface="ＭＳ Ｐゴシック"/>
                <a:cs typeface="ＭＳ Ｐゴシック"/>
              </a:rPr>
              <a:t>2) Concern for people</a:t>
            </a:r>
          </a:p>
        </p:txBody>
      </p:sp>
      <p:sp>
        <p:nvSpPr>
          <p:cNvPr id="11267" name="Rectangle 4"/>
          <p:cNvSpPr>
            <a:spLocks noChangeArrowheads="1"/>
          </p:cNvSpPr>
          <p:nvPr/>
        </p:nvSpPr>
        <p:spPr bwMode="auto">
          <a:xfrm>
            <a:off x="817563" y="1565275"/>
            <a:ext cx="3929062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b="1" i="1"/>
              <a:t>Kurt Lewin</a:t>
            </a:r>
          </a:p>
          <a:p>
            <a:r>
              <a:rPr lang="en-US" sz="3200" b="1" i="1"/>
              <a:t>(University of Iowa)</a:t>
            </a:r>
          </a:p>
        </p:txBody>
      </p:sp>
      <p:sp>
        <p:nvSpPr>
          <p:cNvPr id="11268" name="Rectangle 5"/>
          <p:cNvSpPr>
            <a:spLocks noChangeArrowheads="1"/>
          </p:cNvSpPr>
          <p:nvPr/>
        </p:nvSpPr>
        <p:spPr bwMode="auto">
          <a:xfrm>
            <a:off x="1060450" y="3270250"/>
            <a:ext cx="22129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b="1" i="1"/>
              <a:t>Ohio State</a:t>
            </a:r>
          </a:p>
        </p:txBody>
      </p:sp>
      <p:sp>
        <p:nvSpPr>
          <p:cNvPr id="11269" name="Rectangle 6"/>
          <p:cNvSpPr>
            <a:spLocks noChangeArrowheads="1"/>
          </p:cNvSpPr>
          <p:nvPr/>
        </p:nvSpPr>
        <p:spPr bwMode="auto">
          <a:xfrm>
            <a:off x="222250" y="4641850"/>
            <a:ext cx="451643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b="1" i="1"/>
              <a:t>University of Michigan</a:t>
            </a:r>
          </a:p>
        </p:txBody>
      </p:sp>
      <p:sp>
        <p:nvSpPr>
          <p:cNvPr id="11270" name="Rectangle 7"/>
          <p:cNvSpPr>
            <a:spLocks noChangeArrowheads="1"/>
          </p:cNvSpPr>
          <p:nvPr/>
        </p:nvSpPr>
        <p:spPr bwMode="auto">
          <a:xfrm>
            <a:off x="679450" y="5861050"/>
            <a:ext cx="325278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3200" b="1" i="1"/>
              <a:t>Managerial Grid</a:t>
            </a:r>
          </a:p>
        </p:txBody>
      </p:sp>
      <p:sp>
        <p:nvSpPr>
          <p:cNvPr id="11271" name="Line 8"/>
          <p:cNvSpPr>
            <a:spLocks noChangeShapeType="1"/>
          </p:cNvSpPr>
          <p:nvPr/>
        </p:nvSpPr>
        <p:spPr bwMode="auto">
          <a:xfrm>
            <a:off x="463550" y="2971800"/>
            <a:ext cx="82169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2" name="Line 9"/>
          <p:cNvSpPr>
            <a:spLocks noChangeShapeType="1"/>
          </p:cNvSpPr>
          <p:nvPr/>
        </p:nvSpPr>
        <p:spPr bwMode="auto">
          <a:xfrm>
            <a:off x="539750" y="5638800"/>
            <a:ext cx="82169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73" name="Line 10"/>
          <p:cNvSpPr>
            <a:spLocks noChangeShapeType="1"/>
          </p:cNvSpPr>
          <p:nvPr/>
        </p:nvSpPr>
        <p:spPr bwMode="auto">
          <a:xfrm>
            <a:off x="539750" y="4267200"/>
            <a:ext cx="82169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274" name="Group 10"/>
          <p:cNvGrpSpPr>
            <a:grpSpLocks/>
          </p:cNvGrpSpPr>
          <p:nvPr/>
        </p:nvGrpSpPr>
        <p:grpSpPr bwMode="auto">
          <a:xfrm>
            <a:off x="2133600" y="304800"/>
            <a:ext cx="6553200" cy="1141413"/>
            <a:chOff x="0" y="439"/>
            <a:chExt cx="8229600" cy="1142121"/>
          </a:xfrm>
        </p:grpSpPr>
        <p:sp>
          <p:nvSpPr>
            <p:cNvPr id="12" name="Rounded Rectangle 11"/>
            <p:cNvSpPr/>
            <p:nvPr/>
          </p:nvSpPr>
          <p:spPr>
            <a:xfrm>
              <a:off x="0" y="439"/>
              <a:ext cx="8229600" cy="1142121"/>
            </a:xfrm>
            <a:prstGeom prst="round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ounded Rectangle 4"/>
            <p:cNvSpPr/>
            <p:nvPr/>
          </p:nvSpPr>
          <p:spPr>
            <a:xfrm>
              <a:off x="55563" y="56036"/>
              <a:ext cx="8118475" cy="1030926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lIns="182880" tIns="182880" rIns="182880" bIns="182880" spcCol="1270" anchor="ctr"/>
            <a:lstStyle/>
            <a:p>
              <a:pPr algn="ctr" defTabSz="21336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4800" b="1" dirty="0">
                  <a:cs typeface="Calibri"/>
                </a:rPr>
                <a:t>Leadership Behaviors</a:t>
              </a:r>
              <a:endParaRPr lang="en-US" sz="2800" dirty="0">
                <a:cs typeface="Calibri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7172533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/>
      <p:bldP spid="11267" grpId="0"/>
      <p:bldP spid="11268" grpId="0"/>
      <p:bldP spid="11269" grpId="0"/>
      <p:bldP spid="11270" grpId="0"/>
      <p:bldP spid="11271" grpId="0" animBg="1"/>
      <p:bldP spid="11272" grpId="0" animBg="1"/>
      <p:bldP spid="1127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1447800" y="381000"/>
            <a:ext cx="7315200" cy="1143000"/>
          </a:xfrm>
        </p:spPr>
        <p:txBody>
          <a:bodyPr/>
          <a:lstStyle/>
          <a:p>
            <a:pPr eaLnBrk="1" hangingPunct="1"/>
            <a:r>
              <a:rPr lang="en-US" sz="3600" b="1" dirty="0">
                <a:solidFill>
                  <a:srgbClr val="77933C"/>
                </a:solidFill>
                <a:latin typeface="Calibri" charset="0"/>
                <a:ea typeface="ＭＳ Ｐゴシック" charset="0"/>
                <a:cs typeface="Calibri" charset="0"/>
              </a:rPr>
              <a:t>Contingency Approaches to Leadership</a:t>
            </a:r>
            <a:br>
              <a:rPr lang="en-US" sz="3600" b="1" dirty="0">
                <a:solidFill>
                  <a:srgbClr val="77933C"/>
                </a:solidFill>
                <a:latin typeface="Calibri" charset="0"/>
                <a:ea typeface="ＭＳ Ｐゴシック" charset="0"/>
                <a:cs typeface="Calibri" charset="0"/>
              </a:rPr>
            </a:br>
            <a:r>
              <a:rPr lang="en-US" sz="3200" b="1" dirty="0">
                <a:latin typeface="Calibri" charset="0"/>
                <a:ea typeface="ＭＳ Ｐゴシック" charset="0"/>
                <a:cs typeface="Calibri" charset="0"/>
              </a:rPr>
              <a:t>The Role of Context</a:t>
            </a:r>
            <a:endParaRPr lang="en-US" sz="3600" dirty="0">
              <a:latin typeface="Calibri" charset="0"/>
              <a:ea typeface="ＭＳ Ｐゴシック" charset="0"/>
              <a:cs typeface="Calibri" charset="0"/>
            </a:endParaRPr>
          </a:p>
        </p:txBody>
      </p:sp>
      <p:graphicFrame>
        <p:nvGraphicFramePr>
          <p:cNvPr id="4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1065657"/>
              </p:ext>
            </p:extLst>
          </p:nvPr>
        </p:nvGraphicFramePr>
        <p:xfrm>
          <a:off x="457200" y="1828800"/>
          <a:ext cx="8229600" cy="4297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79427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3"/>
          <p:cNvSpPr>
            <a:spLocks noGrp="1"/>
          </p:cNvSpPr>
          <p:nvPr>
            <p:ph type="title"/>
          </p:nvPr>
        </p:nvSpPr>
        <p:spPr>
          <a:xfrm>
            <a:off x="2133600" y="533400"/>
            <a:ext cx="6781800" cy="1143000"/>
          </a:xfrm>
        </p:spPr>
        <p:txBody>
          <a:bodyPr/>
          <a:lstStyle/>
          <a:p>
            <a:pPr eaLnBrk="1" hangingPunct="1"/>
            <a:r>
              <a:rPr lang="en-US" sz="3800" b="1" i="1" dirty="0">
                <a:solidFill>
                  <a:schemeClr val="accent2"/>
                </a:solidFill>
                <a:latin typeface="Calibri" charset="0"/>
                <a:ea typeface="ＭＳ Ｐゴシック" charset="0"/>
                <a:cs typeface="Calibri" charset="0"/>
              </a:rPr>
              <a:t>Vroom and </a:t>
            </a:r>
            <a:r>
              <a:rPr lang="en-US" sz="3800" b="1" i="1" dirty="0" err="1">
                <a:solidFill>
                  <a:schemeClr val="accent2"/>
                </a:solidFill>
                <a:latin typeface="Calibri" charset="0"/>
                <a:ea typeface="ＭＳ Ｐゴシック" charset="0"/>
                <a:cs typeface="Calibri" charset="0"/>
              </a:rPr>
              <a:t>Yetton</a:t>
            </a:r>
            <a:r>
              <a:rPr lang="en-US" sz="3800" b="1" i="1" dirty="0">
                <a:solidFill>
                  <a:schemeClr val="accent2"/>
                </a:solidFill>
                <a:latin typeface="Calibri" charset="0"/>
                <a:ea typeface="ＭＳ Ｐゴシック" charset="0"/>
                <a:cs typeface="Calibri" charset="0"/>
              </a:rPr>
              <a:t>- Leadership Decisions</a:t>
            </a:r>
            <a:r>
              <a:rPr lang="en-US" sz="3800" b="1" i="1" dirty="0">
                <a:latin typeface="Calibri" charset="0"/>
                <a:ea typeface="ＭＳ Ｐゴシック" charset="0"/>
                <a:cs typeface="Calibri" charset="0"/>
              </a:rPr>
              <a:t/>
            </a:r>
            <a:br>
              <a:rPr lang="en-US" sz="3800" b="1" i="1" dirty="0">
                <a:latin typeface="Calibri" charset="0"/>
                <a:ea typeface="ＭＳ Ｐゴシック" charset="0"/>
                <a:cs typeface="Calibri" charset="0"/>
              </a:rPr>
            </a:br>
            <a:endParaRPr lang="en-US" sz="3800" dirty="0">
              <a:latin typeface="Calibri" charset="0"/>
              <a:ea typeface="ＭＳ Ｐゴシック" charset="0"/>
              <a:cs typeface="Calibri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</p:nvPr>
        </p:nvGraphicFramePr>
        <p:xfrm>
          <a:off x="1447800" y="1066800"/>
          <a:ext cx="60198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48"/>
          <a:stretch/>
        </p:blipFill>
        <p:spPr bwMode="auto">
          <a:xfrm>
            <a:off x="5105400" y="4800600"/>
            <a:ext cx="3443037" cy="152181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825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685910540"/>
              </p:ext>
            </p:extLst>
          </p:nvPr>
        </p:nvGraphicFramePr>
        <p:xfrm>
          <a:off x="2133600" y="457200"/>
          <a:ext cx="64770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752600"/>
          <a:ext cx="83058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925653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68935455"/>
              </p:ext>
            </p:extLst>
          </p:nvPr>
        </p:nvGraphicFramePr>
        <p:xfrm>
          <a:off x="381000" y="914400"/>
          <a:ext cx="84582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94242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57200" y="806450"/>
            <a:ext cx="8458200" cy="717550"/>
          </a:xfrm>
        </p:spPr>
        <p:txBody>
          <a:bodyPr/>
          <a:lstStyle/>
          <a:p>
            <a:pPr algn="ctr" eaLnBrk="1" hangingPunct="1"/>
            <a:r>
              <a:rPr lang="en-US" altLang="en-US" sz="4000" dirty="0" smtClean="0">
                <a:solidFill>
                  <a:schemeClr val="accent2"/>
                </a:solidFill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Democratic Decision Making Style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381000" y="2286000"/>
          <a:ext cx="3008313" cy="175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484" name="Rectangle 6"/>
          <p:cNvSpPr>
            <a:spLocks noChangeArrowheads="1"/>
          </p:cNvSpPr>
          <p:nvPr/>
        </p:nvSpPr>
        <p:spPr bwMode="auto">
          <a:xfrm>
            <a:off x="3233738" y="5029200"/>
            <a:ext cx="59102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altLang="en-US" sz="1000" u="sng" dirty="0">
                <a:hlinkClick r:id="rId8"/>
              </a:rPr>
              <a:t>Source:  </a:t>
            </a:r>
            <a:r>
              <a:rPr lang="en-US" altLang="en-US" sz="1000" dirty="0">
                <a:hlinkClick r:id="rId8"/>
              </a:rPr>
              <a:t>http://commons.wikimedia.org/wiki/Image:Sergey_Brin,_Web_2.0_Conference.jpg</a:t>
            </a:r>
            <a:r>
              <a:rPr lang="en-US" altLang="en-US" sz="1000" dirty="0"/>
              <a:t> </a:t>
            </a:r>
          </a:p>
        </p:txBody>
      </p:sp>
      <p:pic>
        <p:nvPicPr>
          <p:cNvPr id="20485" name="Picture 7" descr="Sergey_Brin%2C_Web_2_0_Conference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600200"/>
            <a:ext cx="5254625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3400" y="4876800"/>
            <a:ext cx="586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Steve Jobs </a:t>
            </a:r>
            <a:r>
              <a:rPr lang="en-US" dirty="0" smtClean="0"/>
              <a:t>talks </a:t>
            </a:r>
          </a:p>
          <a:p>
            <a:r>
              <a:rPr lang="en-US" dirty="0" smtClean="0"/>
              <a:t>about </a:t>
            </a:r>
          </a:p>
          <a:p>
            <a:r>
              <a:rPr lang="en-US" dirty="0" smtClean="0"/>
              <a:t>managing </a:t>
            </a:r>
          </a:p>
          <a:p>
            <a:r>
              <a:rPr lang="en-US" dirty="0" smtClean="0"/>
              <a:t>teams</a:t>
            </a:r>
            <a:r>
              <a:rPr lang="en-US" dirty="0"/>
              <a:t>: https://www.youtube.com/watch?v=f60dheI4ARg</a:t>
            </a:r>
          </a:p>
        </p:txBody>
      </p:sp>
    </p:spTree>
    <p:extLst>
      <p:ext uri="{BB962C8B-B14F-4D97-AF65-F5344CB8AC3E}">
        <p14:creationId xmlns:p14="http://schemas.microsoft.com/office/powerpoint/2010/main" val="35538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Graphic spid="6" grpId="0">
        <p:bldAsOne/>
      </p:bldGraphic>
      <p:bldP spid="20484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588955149"/>
              </p:ext>
            </p:extLst>
          </p:nvPr>
        </p:nvGraphicFramePr>
        <p:xfrm>
          <a:off x="2057400" y="381000"/>
          <a:ext cx="6096000" cy="99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5344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130886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1676400"/>
          <a:ext cx="82296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557259185"/>
              </p:ext>
            </p:extLst>
          </p:nvPr>
        </p:nvGraphicFramePr>
        <p:xfrm>
          <a:off x="2375141" y="211927"/>
          <a:ext cx="5638800" cy="129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" name="Rectangle 1"/>
          <p:cNvSpPr/>
          <p:nvPr/>
        </p:nvSpPr>
        <p:spPr>
          <a:xfrm>
            <a:off x="457200" y="1143000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Mandela: Inspiring leadership by Example:</a:t>
            </a:r>
          </a:p>
          <a:p>
            <a:r>
              <a:rPr lang="en-US" dirty="0" smtClean="0"/>
              <a:t>https</a:t>
            </a:r>
            <a:r>
              <a:rPr lang="en-US" dirty="0"/>
              <a:t>://www.youtube.com/watch?v=TQhns5AwAkA</a:t>
            </a:r>
          </a:p>
        </p:txBody>
      </p:sp>
    </p:spTree>
    <p:extLst>
      <p:ext uri="{BB962C8B-B14F-4D97-AF65-F5344CB8AC3E}">
        <p14:creationId xmlns:p14="http://schemas.microsoft.com/office/powerpoint/2010/main" val="3954079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74638"/>
            <a:ext cx="70866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dirty="0">
                <a:solidFill>
                  <a:srgbClr val="953735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  <a:ea typeface="ＭＳ Ｐゴシック" charset="0"/>
                <a:cs typeface="Calibri" charset="0"/>
              </a:rPr>
              <a:t>Transformational leaders lead employees by aligning employee goals with the leader</a:t>
            </a:r>
            <a:r>
              <a:rPr lang="ja-JP" altLang="en-US" sz="3200" dirty="0">
                <a:solidFill>
                  <a:srgbClr val="953735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  <a:ea typeface="ＭＳ Ｐゴシック" charset="0"/>
                <a:cs typeface="Calibri" charset="0"/>
              </a:rPr>
              <a:t>’</a:t>
            </a:r>
            <a:r>
              <a:rPr lang="en-US" altLang="ja-JP" sz="3200" dirty="0">
                <a:solidFill>
                  <a:srgbClr val="953735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  <a:ea typeface="ＭＳ Ｐゴシック" charset="0"/>
                <a:cs typeface="Calibri" charset="0"/>
              </a:rPr>
              <a:t>s goals</a:t>
            </a:r>
            <a:endParaRPr lang="en-US" sz="3200" dirty="0">
              <a:solidFill>
                <a:srgbClr val="953735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alibri" charset="0"/>
              <a:ea typeface="ＭＳ Ｐゴシック" charset="0"/>
              <a:cs typeface="Calibri" charset="0"/>
            </a:endParaRPr>
          </a:p>
        </p:txBody>
      </p:sp>
      <p:graphicFrame>
        <p:nvGraphicFramePr>
          <p:cNvPr id="4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6775813"/>
              </p:ext>
            </p:extLst>
          </p:nvPr>
        </p:nvGraphicFramePr>
        <p:xfrm>
          <a:off x="457200" y="1600200"/>
          <a:ext cx="84582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92887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2209800" y="274638"/>
            <a:ext cx="6934200" cy="1143000"/>
          </a:xfrm>
        </p:spPr>
        <p:txBody>
          <a:bodyPr/>
          <a:lstStyle/>
          <a:p>
            <a:pPr algn="l" eaLnBrk="1" hangingPunct="1"/>
            <a:r>
              <a:rPr lang="en-US" sz="3600" b="1" dirty="0">
                <a:solidFill>
                  <a:schemeClr val="accent2"/>
                </a:solidFill>
                <a:latin typeface="Calibri" charset="0"/>
                <a:ea typeface="ＭＳ Ｐゴシック" charset="0"/>
                <a:cs typeface="Calibri" charset="0"/>
              </a:rPr>
              <a:t>Authentic Leadership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9730424"/>
              </p:ext>
            </p:extLst>
          </p:nvPr>
        </p:nvGraphicFramePr>
        <p:xfrm>
          <a:off x="457200" y="1752600"/>
          <a:ext cx="82296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52923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3"/>
          <p:cNvSpPr>
            <a:spLocks noGrp="1"/>
          </p:cNvSpPr>
          <p:nvPr>
            <p:ph type="title"/>
          </p:nvPr>
        </p:nvSpPr>
        <p:spPr>
          <a:xfrm>
            <a:off x="1524000" y="274638"/>
            <a:ext cx="7620000" cy="1143000"/>
          </a:xfrm>
        </p:spPr>
        <p:txBody>
          <a:bodyPr/>
          <a:lstStyle/>
          <a:p>
            <a:pPr eaLnBrk="1" hangingPunct="1"/>
            <a:r>
              <a:rPr lang="en-US" sz="6000" dirty="0">
                <a:solidFill>
                  <a:srgbClr val="77933C"/>
                </a:solidFill>
                <a:latin typeface="Calibri" charset="0"/>
                <a:ea typeface="ＭＳ Ｐゴシック" charset="0"/>
                <a:cs typeface="Calibri" charset="0"/>
              </a:rPr>
              <a:t>Servant Leadership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65354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948D034A-419A-CB42-99C3-319737D04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09600"/>
            <a:ext cx="7620000" cy="1143000"/>
          </a:xfrm>
        </p:spPr>
        <p:txBody>
          <a:bodyPr/>
          <a:lstStyle/>
          <a:p>
            <a:pPr eaLnBrk="1" hangingPunct="1"/>
            <a:r>
              <a:rPr lang="en-US" sz="3600" dirty="0">
                <a:solidFill>
                  <a:srgbClr val="002060"/>
                </a:solidFill>
                <a:latin typeface="Calibri" charset="0"/>
                <a:ea typeface="ＭＳ Ｐゴシック" charset="0"/>
                <a:cs typeface="Calibri" charset="0"/>
              </a:rPr>
              <a:t>Ethical Leadership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7C716CC6-5C56-B742-BBBB-0A4492232E0C}"/>
              </a:ext>
            </a:extLst>
          </p:cNvPr>
          <p:cNvSpPr/>
          <p:nvPr/>
        </p:nvSpPr>
        <p:spPr>
          <a:xfrm>
            <a:off x="762000" y="5410200"/>
            <a:ext cx="2819400" cy="954107"/>
          </a:xfrm>
          <a:prstGeom prst="rect">
            <a:avLst/>
          </a:prstGeom>
          <a:solidFill>
            <a:srgbClr val="C0504D">
              <a:hueOff val="0"/>
              <a:satOff val="0"/>
              <a:lumOff val="0"/>
              <a:alphaOff val="0"/>
            </a:srgbClr>
          </a:solidFill>
          <a:ln w="254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</a:ln>
          <a:effectLst/>
        </p:spPr>
        <p:txBody>
          <a:bodyPr spcFirstLastPara="0" vert="horz" wrap="square" lIns="106680" tIns="106680" rIns="106680" bIns="106680" numCol="1" spcCol="1270" anchor="ctr" anchorCtr="0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Calibri"/>
                <a:cs typeface="Calibri"/>
              </a:rPr>
              <a:t>trait (i.e., the moral person)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3C3F3F13-1C3A-8843-8FBA-0875B56B4263}"/>
              </a:ext>
            </a:extLst>
          </p:cNvPr>
          <p:cNvSpPr/>
          <p:nvPr/>
        </p:nvSpPr>
        <p:spPr>
          <a:xfrm>
            <a:off x="4953000" y="5410201"/>
            <a:ext cx="3352800" cy="954107"/>
          </a:xfrm>
          <a:prstGeom prst="rect">
            <a:avLst/>
          </a:prstGeom>
          <a:solidFill>
            <a:srgbClr val="C0504D">
              <a:hueOff val="0"/>
              <a:satOff val="0"/>
              <a:lumOff val="0"/>
              <a:alphaOff val="0"/>
            </a:srgbClr>
          </a:solidFill>
          <a:ln w="254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</a:ln>
          <a:effectLst/>
        </p:spPr>
        <p:txBody>
          <a:bodyPr spcFirstLastPara="0" vert="horz" wrap="square" lIns="106680" tIns="106680" rIns="106680" bIns="106680" numCol="1" spcCol="1270" anchor="ctr" anchorCtr="0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Calibri"/>
                <a:cs typeface="Calibri"/>
              </a:rPr>
              <a:t>behavior (i.e., the moral manager)</a:t>
            </a:r>
          </a:p>
        </p:txBody>
      </p:sp>
      <p:sp>
        <p:nvSpPr>
          <p:cNvPr id="10" name="Striped Right Arrow 9">
            <a:extLst>
              <a:ext uri="{FF2B5EF4-FFF2-40B4-BE49-F238E27FC236}">
                <a16:creationId xmlns:a16="http://schemas.microsoft.com/office/drawing/2014/main" xmlns="" id="{EAE9ED38-B098-8447-B518-2ECC6C51FD51}"/>
              </a:ext>
            </a:extLst>
          </p:cNvPr>
          <p:cNvSpPr/>
          <p:nvPr/>
        </p:nvSpPr>
        <p:spPr>
          <a:xfrm rot="7951224">
            <a:off x="1206003" y="4019352"/>
            <a:ext cx="2554770" cy="843616"/>
          </a:xfrm>
          <a:prstGeom prst="striped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triped Right Arrow 12">
            <a:extLst>
              <a:ext uri="{FF2B5EF4-FFF2-40B4-BE49-F238E27FC236}">
                <a16:creationId xmlns:a16="http://schemas.microsoft.com/office/drawing/2014/main" xmlns="" id="{8DD73FE2-C388-5745-89F5-23BB8B4D9080}"/>
              </a:ext>
            </a:extLst>
          </p:cNvPr>
          <p:cNvSpPr/>
          <p:nvPr/>
        </p:nvSpPr>
        <p:spPr>
          <a:xfrm rot="2563891">
            <a:off x="4796665" y="4008989"/>
            <a:ext cx="2746342" cy="838200"/>
          </a:xfrm>
          <a:prstGeom prst="stripedRightArrow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60A3DE83-449F-7D46-A825-AF31246748CC}"/>
              </a:ext>
            </a:extLst>
          </p:cNvPr>
          <p:cNvSpPr/>
          <p:nvPr/>
        </p:nvSpPr>
        <p:spPr>
          <a:xfrm>
            <a:off x="533400" y="3615267"/>
            <a:ext cx="7848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NewRomanPSMT" panose="02020603050405020304" pitchFamily="18" charset="0"/>
              </a:rPr>
              <a:t>Ethical leadership: “the demonstration of normatively appropriate conduct through personal actions and interpersonal relationships, and the promotion of such conduct to followers through two-way communication, reinforcement, and decision-making” (Brown et al, 2005: 120). 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6240BC4-47E6-C24D-A616-E80F9E4E9713}"/>
              </a:ext>
            </a:extLst>
          </p:cNvPr>
          <p:cNvSpPr txBox="1"/>
          <p:nvPr/>
        </p:nvSpPr>
        <p:spPr>
          <a:xfrm>
            <a:off x="990600" y="1676400"/>
            <a:ext cx="6934200" cy="1905000"/>
          </a:xfrm>
          <a:prstGeom prst="rect">
            <a:avLst/>
          </a:prstGeom>
          <a:solidFill>
            <a:srgbClr val="C0504D">
              <a:hueOff val="0"/>
              <a:satOff val="0"/>
              <a:lumOff val="0"/>
              <a:alphaOff val="0"/>
            </a:srgbClr>
          </a:solidFill>
          <a:ln w="25400" cap="flat" cmpd="sng" algn="ctr">
            <a:solidFill>
              <a:prstClr val="white">
                <a:hueOff val="0"/>
                <a:satOff val="0"/>
                <a:lumOff val="0"/>
                <a:alphaOff val="0"/>
              </a:prstClr>
            </a:solidFill>
            <a:prstDash val="solid"/>
          </a:ln>
          <a:effectLst/>
        </p:spPr>
        <p:txBody>
          <a:bodyPr spcFirstLastPara="0" vert="horz" wrap="square" lIns="106680" tIns="106680" rIns="106680" bIns="106680" numCol="1" spcCol="1270" anchor="ctr" anchorCtr="0">
            <a:noAutofit/>
          </a:bodyPr>
          <a:lstStyle>
            <a:lvl1pPr>
              <a:defRPr sz="2800">
                <a:latin typeface="Calibri"/>
                <a:cs typeface="Calibri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Ethical leaders seek to do the right thing and conduct their lives and leadership roles in an ethical manner (Brown &amp; </a:t>
            </a:r>
            <a:r>
              <a:rPr lang="en-US" dirty="0" err="1">
                <a:solidFill>
                  <a:schemeClr val="bg1"/>
                </a:solidFill>
              </a:rPr>
              <a:t>Treviño</a:t>
            </a:r>
            <a:r>
              <a:rPr lang="en-US" dirty="0">
                <a:solidFill>
                  <a:schemeClr val="bg1"/>
                </a:solidFill>
              </a:rPr>
              <a:t>, 2006). </a:t>
            </a:r>
          </a:p>
        </p:txBody>
      </p:sp>
    </p:spTree>
    <p:extLst>
      <p:ext uri="{BB962C8B-B14F-4D97-AF65-F5344CB8AC3E}">
        <p14:creationId xmlns:p14="http://schemas.microsoft.com/office/powerpoint/2010/main" val="2078492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UIDATA" val="&lt;database version=&quot;7.0&quot;&gt;&lt;object type=&quot;1&quot; unique_id=&quot;10001&quot;&gt;&lt;object type=&quot;2&quot; unique_id=&quot;118710&quot;&gt;&lt;object type=&quot;3&quot; unique_id=&quot;118711&quot;&gt;&lt;property id=&quot;20148&quot; value=&quot;5&quot;/&gt;&lt;property id=&quot;20300&quot; value=&quot;Slide 1 - &amp;quot;Laws &amp;amp; Regulations Related to Staffing&amp;quot;&quot;/&gt;&lt;property id=&quot;20307&quot; value=&quot;256&quot;/&gt;&lt;/object&gt;&lt;object type=&quot;3&quot; unique_id=&quot;118716&quot;&gt;&lt;property id=&quot;20148&quot; value=&quot;5&quot;/&gt;&lt;property id=&quot;20300&quot; value=&quot;Slide 13&quot;/&gt;&lt;property id=&quot;20307&quot; value=&quot;261&quot;/&gt;&lt;/object&gt;&lt;object type=&quot;3&quot; unique_id=&quot;118722&quot;&gt;&lt;property id=&quot;20148&quot; value=&quot;5&quot;/&gt;&lt;property id=&quot;20300&quot; value=&quot;Slide 14 - &amp;quot;Oral Promises&amp;amp;#x09;&amp;amp;#x09;&amp;amp;#x09;&amp;quot;&quot;/&gt;&lt;property id=&quot;20307&quot; value=&quot;267&quot;/&gt;&lt;/object&gt;&lt;object type=&quot;3&quot; unique_id=&quot;118729&quot;&gt;&lt;property id=&quot;20148&quot; value=&quot;5&quot;/&gt;&lt;property id=&quot;20300&quot; value=&quot;Slide 15 - &amp;quot;&amp;#x0D;&amp;#x0A;Employee Manuals&amp;amp;#x09;    &amp;#x0D;&amp;#x0A;&amp;quot;&quot;/&gt;&lt;property id=&quot;20307&quot; value=&quot;274&quot;/&gt;&lt;/object&gt;&lt;object type=&quot;3&quot; unique_id=&quot;119132&quot;&gt;&lt;property id=&quot;20148&quot; value=&quot;5&quot;/&gt;&lt;property id=&quot;20300&quot; value=&quot;Slide 2 - &amp;quot;Who is an Employee?&amp;quot;&quot;/&gt;&lt;property id=&quot;20307&quot; value=&quot;289&quot;/&gt;&lt;/object&gt;&lt;object type=&quot;3&quot; unique_id=&quot;119350&quot;&gt;&lt;property id=&quot;20148&quot; value=&quot;5&quot;/&gt;&lt;property id=&quot;20300&quot; value=&quot;Slide 3 - &amp;quot;IRS Definition of Employee&amp;quot;&quot;/&gt;&lt;property id=&quot;20307&quot; value=&quot;290&quot;/&gt;&lt;/object&gt;&lt;object type=&quot;3&quot; unique_id=&quot;120596&quot;&gt;&lt;property id=&quot;20148&quot; value=&quot;5&quot;/&gt;&lt;property id=&quot;20300&quot; value=&quot;Slide 4 - &amp;quot;Who is the Employer?&amp;quot;&quot;/&gt;&lt;property id=&quot;20307&quot; value=&quot;301&quot;/&gt;&lt;/object&gt;&lt;object type=&quot;3&quot; unique_id=&quot;125244&quot;&gt;&lt;property id=&quot;20148&quot; value=&quot;5&quot;/&gt;&lt;property id=&quot;20300&quot; value=&quot;Slide 5 - &amp;quot;Which Laws Apply&amp;quot;&quot;/&gt;&lt;property id=&quot;20307&quot; value=&quot;316&quot;/&gt;&lt;/object&gt;&lt;object type=&quot;3&quot; unique_id=&quot;125246&quot;&gt;&lt;property id=&quot;20148&quot; value=&quot;5&quot;/&gt;&lt;property id=&quot;20300&quot; value=&quot;Slide 16 - &amp;quot;Classes Protected Against Discrimination &amp;amp;#x09;&amp;quot;&quot;/&gt;&lt;property id=&quot;20307&quot; value=&quot;328&quot;/&gt;&lt;/object&gt;&lt;object type=&quot;3&quot; unique_id=&quot;125247&quot;&gt;&lt;property id=&quot;20148&quot; value=&quot;5&quot;/&gt;&lt;property id=&quot;20300&quot; value=&quot;Slide 18 - &amp;quot;More Protected Classes&amp;amp;#x09;&amp;quot;&quot;/&gt;&lt;property id=&quot;20307&quot; value=&quot;329&quot;/&gt;&lt;/object&gt;&lt;object type=&quot;3&quot; unique_id=&quot;125248&quot;&gt;&lt;property id=&quot;20148&quot; value=&quot;5&quot;/&gt;&lt;property id=&quot;20300&quot; value=&quot;Slide 19&quot;/&gt;&lt;property id=&quot;20307&quot; value=&quot;330&quot;/&gt;&lt;/object&gt;&lt;object type=&quot;3&quot; unique_id=&quot;125249&quot;&gt;&lt;property id=&quot;20148&quot; value=&quot;5&quot;/&gt;&lt;property id=&quot;20300&quot; value=&quot;Slide 20 - &amp;quot;Direct Evidence of Disparate Treatment&amp;quot;&quot;/&gt;&lt;property id=&quot;20307&quot; value=&quot;341&quot;/&gt;&lt;/object&gt;&lt;object type=&quot;3&quot; unique_id=&quot;125250&quot;&gt;&lt;property id=&quot;20148&quot; value=&quot;5&quot;/&gt;&lt;property id=&quot;20300&quot; value=&quot;Slide 21 - &amp;quot;&amp;#x0D;&amp;#x0A;&amp;#x0D;&amp;#x0A;Proving Intent to Discriminate in Hiring&amp;#x0D;&amp;#x0A;&amp;amp;#x09;&amp;amp;#x09;&amp;amp;#x09;&amp;amp;#x09;&amp;amp;#x09;&amp;amp;#x09;&amp;#x0D;&amp;#x0A;&amp;amp;#x09;&amp;amp;#x09;&amp;amp;#x09;&amp;amp;#x09;&amp;amp;#x09;&amp;amp;#x09;&amp;quot;&quot;/&gt;&lt;property id=&quot;20307&quot; value=&quot;342&quot;/&gt;&lt;/object&gt;&lt;object type=&quot;3&quot; unique_id=&quot;125251&quot;&gt;&lt;property id=&quot;20148&quot; value=&quot;5&quot;/&gt;&lt;property id=&quot;20300&quot; value=&quot;Slide 22 - &amp;quot;Documentation&amp;amp;#x09;&amp;amp;#x09;&amp;amp;#x09;&amp;amp;#x09;&amp;amp;#x09;&amp;amp;#x09;&amp;amp;#x09;&amp;quot;&quot;/&gt;&lt;property id=&quot;20307&quot; value=&quot;343&quot;/&gt;&lt;/object&gt;&lt;object type=&quot;3&quot; unique_id=&quot;125252&quot;&gt;&lt;property id=&quot;20148&quot; value=&quot;5&quot;/&gt;&lt;property id=&quot;20300&quot; value=&quot;Slide 23 - &amp;quot;Establishing a Legitimate Reason    &amp;amp;#x09;&amp;amp;#x09;&amp;amp;#x09;&amp;amp;#x09;&amp;amp;#x09;&amp;quot;&quot;/&gt;&lt;property id=&quot;20307&quot; value=&quot;344&quot;/&gt;&lt;/object&gt;&lt;object type=&quot;3&quot; unique_id=&quot;125253&quot;&gt;&lt;property id=&quot;20148&quot; value=&quot;5&quot;/&gt;&lt;property id=&quot;20300&quot; value=&quot;Slide 24 - &amp;quot;&amp;#x0D;&amp;#x0A;Other Grounds for Non-Selection&amp;quot;&quot;/&gt;&lt;property id=&quot;20307&quot; value=&quot;346&quot;/&gt;&lt;/object&gt;&lt;object type=&quot;3&quot; unique_id=&quot;125254&quot;&gt;&lt;property id=&quot;20148&quot; value=&quot;5&quot;/&gt;&lt;property id=&quot;20300&quot; value=&quot;Slide 25 - &amp;quot;&amp;#x0D;&amp;#x0A;How an applicant can show pretext …  &amp;amp;#x09;&amp;amp;#x09;&amp;quot;&quot;/&gt;&lt;property id=&quot;20307&quot; value=&quot;347&quot;/&gt;&lt;/object&gt;&lt;object type=&quot;3&quot; unique_id=&quot;125255&quot;&gt;&lt;property id=&quot;20148&quot; value=&quot;5&quot;/&gt;&lt;property id=&quot;20300&quot; value=&quot;Slide 26 - &amp;quot;&amp;#x0D;&amp;#x0A;CASE on Pretext to Discriminate: &amp;#x0D;&amp;#x0A;   Lopez v. River Oaks Imaging&amp;quot;&quot;/&gt;&lt;property id=&quot;20307&quot; value=&quot;348&quot;/&gt;&lt;/object&gt;&lt;object type=&quot;3&quot; unique_id=&quot;125256&quot;&gt;&lt;property id=&quot;20148&quot; value=&quot;5&quot;/&gt;&lt;property id=&quot;20300&quot; value=&quot;Slide 27 - &amp;quot;Pretext Case: Lopez (cont’d)&amp;quot;&quot;/&gt;&lt;property id=&quot;20307&quot; value=&quot;349&quot;/&gt;&lt;/object&gt;&lt;object type=&quot;3&quot; unique_id=&quot;125257&quot;&gt;&lt;property id=&quot;20148&quot; value=&quot;5&quot;/&gt;&lt;property id=&quot;20300&quot; value=&quot;Slide 28 - &amp;quot;Bona Fide Occupational Qualification (BFOQ) &amp;amp;#x09;&amp;amp;#x09;&amp;amp;#x09;&amp;quot;&quot;/&gt;&lt;property id=&quot;20307&quot; value=&quot;331&quot;/&gt;&lt;/object&gt;&lt;object type=&quot;3&quot; unique_id=&quot;125258&quot;&gt;&lt;property id=&quot;20148&quot; value=&quot;5&quot;/&gt;&lt;property id=&quot;20300&quot; value=&quot;Slide 29&quot;/&gt;&lt;property id=&quot;20307&quot; value=&quot;332&quot;/&gt;&lt;/object&gt;&lt;object type=&quot;3&quot; unique_id=&quot;125259&quot;&gt;&lt;property id=&quot;20148&quot; value=&quot;5&quot;/&gt;&lt;property id=&quot;20300&quot; value=&quot;Slide 30 - &amp;quot;&amp;#x0D;&amp;#x0A;Reasons for adopting (or avoiding) &amp;#x0D;&amp;#x0A;Affirmative Action Plan&amp;quot;&quot;/&gt;&lt;property id=&quot;20307&quot; value=&quot;334&quot;/&gt;&lt;/object&gt;&lt;object type=&quot;3&quot; unique_id=&quot;125260&quot;&gt;&lt;property id=&quot;20148&quot; value=&quot;5&quot;/&gt;&lt;property id=&quot;20300&quot; value=&quot;Slide 31 - &amp;quot;Challenges to AA Plans &amp;amp;#x09;&amp;amp;#x09;&amp;amp;#x09;&amp;amp;#x09;&amp;amp;#x09;&amp;quot;&quot;/&gt;&lt;property id=&quot;20307&quot; value=&quot;335&quot;/&gt;&lt;/object&gt;&lt;object type=&quot;3&quot; unique_id=&quot;125261&quot;&gt;&lt;property id=&quot;20148&quot; value=&quot;5&quot;/&gt;&lt;property id=&quot;20300&quot; value=&quot;Slide 32 - &amp;quot;&amp;#x0D;&amp;#x0A;Challenges to Public Sector Plans   &amp;#x0D;&amp;#x0A;&amp;amp;#x09;&amp;amp;#x09;&amp;amp;#x09;&amp;amp;#x09;&amp;amp;#x09;&amp;#x0D;&amp;#x0A;&amp;quot;&quot;/&gt;&lt;property id=&quot;20307&quot; value=&quot;336&quot;/&gt;&lt;/object&gt;&lt;object type=&quot;3&quot; unique_id=&quot;125262&quot;&gt;&lt;property id=&quot;20148&quot; value=&quot;5&quot;/&gt;&lt;property id=&quot;20300&quot; value=&quot;Slide 33 - &amp;quot;Supreme Court Standards on  Affirmative Action&amp;amp;#x09;&amp;amp;#x09;&amp;amp;#x09;&amp;quot;&quot;/&gt;&lt;property id=&quot;20307&quot; value=&quot;337&quot;/&gt;&lt;/object&gt;&lt;object type=&quot;3&quot; unique_id=&quot;125268&quot;&gt;&lt;property id=&quot;20148&quot; value=&quot;5&quot;/&gt;&lt;property id=&quot;20300&quot; value=&quot;Slide 34&quot;/&gt;&lt;property id=&quot;20307&quot; value=&quot;354&quot;/&gt;&lt;/object&gt;&lt;object type=&quot;3&quot; unique_id=&quot;125269&quot;&gt;&lt;property id=&quot;20148&quot; value=&quot;5&quot;/&gt;&lt;property id=&quot;20300&quot; value=&quot;Slide 35 - &amp;quot;Disparate Impact: How to Test Your Test&amp;quot;&quot;/&gt;&lt;property id=&quot;20307&quot; value=&quot;318&quot;/&gt;&lt;/object&gt;&lt;object type=&quot;3&quot; unique_id=&quot;125270&quot;&gt;&lt;property id=&quot;20148&quot; value=&quot;5&quot;/&gt;&lt;property id=&quot;20300&quot; value=&quot;Slide 36 - &amp;quot;When does test have disparate impact?                  &amp;amp;#x09;&amp;amp;#x09;&amp;amp;#x09;&amp;amp;#x09;&amp;amp;#x09;&amp;amp;#x09;&amp;quot;&quot;/&gt;&lt;property id=&quot;20307&quot; value=&quot;319&quot;/&gt;&lt;/object&gt;&lt;object type=&quot;3&quot; unique_id=&quot;125271&quot;&gt;&lt;property id=&quot;20148&quot; value=&quot;5&quot;/&gt;&lt;property id=&quot;20300&quot; value=&quot;Slide 37&quot;/&gt;&lt;property id=&quot;20307&quot; value=&quot;353&quot;/&gt;&lt;/object&gt;&lt;object type=&quot;3&quot; unique_id=&quot;125272&quot;&gt;&lt;property id=&quot;20148&quot; value=&quot;5&quot;/&gt;&lt;property id=&quot;20300&quot; value=&quot;Slide 38&quot;/&gt;&lt;property id=&quot;20307&quot; value=&quot;321&quot;/&gt;&lt;/object&gt;&lt;object type=&quot;3&quot; unique_id=&quot;125550&quot;&gt;&lt;property id=&quot;20148&quot; value=&quot;5&quot;/&gt;&lt;property id=&quot;20300&quot; value=&quot;Slide 39 - &amp;quot;&amp;#x0D;&amp;#x0A;&amp;#x0D;&amp;#x0A;Employment Discrimination Claim Process&amp;#x0D;&amp;#x0A;&amp;amp;#x09;&amp;amp;#x09;&amp;amp;#x09;&amp;amp;#x09;&amp;amp;#x09;&amp;amp;#x09;&amp;amp;#x09; &amp;#x0D;&amp;#x0A;&amp;quot;&quot;/&gt;&lt;property id=&quot;20307&quot; value=&quot;355&quot;/&gt;&lt;/object&gt;&lt;object type=&quot;3&quot; unique_id=&quot;125551&quot;&gt;&lt;property id=&quot;20148&quot; value=&quot;5&quot;/&gt;&lt;property id=&quot;20300&quot; value=&quot;Slide 40&quot;/&gt;&lt;property id=&quot;20307&quot; value=&quot;356&quot;/&gt;&lt;/object&gt;&lt;object type=&quot;3&quot; unique_id=&quot;125824&quot;&gt;&lt;property id=&quot;20148&quot; value=&quot;5&quot;/&gt;&lt;property id=&quot;20300&quot; value=&quot;Slide 17 - &amp;quot;    Applicant OR Employee is  &amp;#x0D;&amp;#x0A;     protected under ADA if …&amp;quot;&quot;/&gt;&lt;property id=&quot;20307&quot; value=&quot;357&quot;/&gt;&lt;/object&gt;&lt;object type=&quot;3&quot; unique_id=&quot;126127&quot;&gt;&lt;property id=&quot;20148&quot; value=&quot;5&quot;/&gt;&lt;property id=&quot;20300&quot; value=&quot;Slide 6 - &amp;quot;Content of Applications &amp;amp; Interviews&amp;#x0D;&amp;#x0A;&amp;amp;#x09;&amp;amp;#x09;&amp;amp;#x09;&amp;amp;#x09;&amp;amp;#x09;&amp;amp;#x09;&amp;quot;&quot;/&gt;&lt;property id=&quot;20307&quot; value=&quot;360&quot;/&gt;&lt;/object&gt;&lt;object type=&quot;3&quot; unique_id=&quot;126128&quot;&gt;&lt;property id=&quot;20148&quot; value=&quot;5&quot;/&gt;&lt;property id=&quot;20300&quot; value=&quot;Slide 7&quot;/&gt;&lt;property id=&quot;20307&quot; value=&quot;361&quot;/&gt;&lt;/object&gt;&lt;object type=&quot;3&quot; unique_id=&quot;126129&quot;&gt;&lt;property id=&quot;20148&quot; value=&quot;5&quot;/&gt;&lt;property id=&quot;20300&quot; value=&quot;Slide 8 - &amp;quot;Medical Examinations Limited under Americans with Disabilities Act&amp;quot;&quot;/&gt;&lt;property id=&quot;20307&quot; value=&quot;362&quot;/&gt;&lt;/object&gt;&lt;object type=&quot;3&quot; unique_id=&quot;126130&quot;&gt;&lt;property id=&quot;20148&quot; value=&quot;5&quot;/&gt;&lt;property id=&quot;20300&quot; value=&quot;Slide 9&quot;/&gt;&lt;property id=&quot;20307&quot; value=&quot;363&quot;/&gt;&lt;/object&gt;&lt;object type=&quot;3&quot; unique_id=&quot;126131&quot;&gt;&lt;property id=&quot;20148&quot; value=&quot;5&quot;/&gt;&lt;property id=&quot;20300&quot; value=&quot;Slide 10 - &amp;quot;Genetic Information &amp;#x0D;&amp;#x0A;Nondiscrimination Act &amp;amp;#x09;&amp;amp;#x09;&amp;quot;&quot;/&gt;&lt;property id=&quot;20307&quot; value=&quot;364&quot;/&gt;&lt;/object&gt;&lt;object type=&quot;3&quot; unique_id=&quot;126132&quot;&gt;&lt;property id=&quot;20148&quot; value=&quot;5&quot;/&gt;&lt;property id=&quot;20300&quot; value=&quot;Slide 11 - &amp;quot;Immigration Reform and&amp;#x0D;&amp;#x0A;    Control Act       &amp;amp;#x09;&amp;amp;#x09;&amp;quot;&quot;/&gt;&lt;property id=&quot;20307&quot; value=&quot;358&quot;/&gt;&lt;/object&gt;&lt;object type=&quot;3&quot; unique_id=&quot;126133&quot;&gt;&lt;property id=&quot;20148&quot; value=&quot;5&quot;/&gt;&lt;property id=&quot;20300&quot; value=&quot;Slide 12 - &amp;quot;Fair Credit Reporting Act&amp;quot;&quot;/&gt;&lt;property id=&quot;20307&quot; value=&quot;359&quot;/&gt;&lt;/object&gt;&lt;/object&gt;&lt;object type=&quot;8&quot; unique_id=&quot;118772&quot;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theme1.xml><?xml version="1.0" encoding="utf-8"?>
<a:theme xmlns:a="http://schemas.openxmlformats.org/drawingml/2006/main" name="IS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Angles.thmx</Template>
  <TotalTime>4473</TotalTime>
  <Words>1176</Words>
  <Application>Microsoft Macintosh PowerPoint</Application>
  <PresentationFormat>On-screen Show (4:3)</PresentationFormat>
  <Paragraphs>216</Paragraphs>
  <Slides>21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 ca</vt:lpstr>
      <vt:lpstr>Arial</vt:lpstr>
      <vt:lpstr>Calibri</vt:lpstr>
      <vt:lpstr>Californian FB</vt:lpstr>
      <vt:lpstr>ＭＳ Ｐゴシック</vt:lpstr>
      <vt:lpstr>Times New Roman</vt:lpstr>
      <vt:lpstr>TimesNewRomanPSMT</vt:lpstr>
      <vt:lpstr>Tw Cen MT</vt:lpstr>
      <vt:lpstr>Wingdings</vt:lpstr>
      <vt:lpstr>ISS</vt:lpstr>
      <vt:lpstr>Leadership Lecture Slides: Dr. Hoch </vt:lpstr>
      <vt:lpstr>Leadership</vt:lpstr>
      <vt:lpstr>Before We Begin…</vt:lpstr>
      <vt:lpstr>Examples of Leaders from Various Fields</vt:lpstr>
      <vt:lpstr>Evolution of Leadership Theories</vt:lpstr>
      <vt:lpstr>PowerPoint Presentation</vt:lpstr>
      <vt:lpstr>Functions of Management and Leadership (Kotter, 1990) </vt:lpstr>
      <vt:lpstr>PowerPoint Presentation</vt:lpstr>
      <vt:lpstr>What Do Leaders Do?  Behavioral Approaches to Leadership </vt:lpstr>
      <vt:lpstr>PowerPoint Presentation</vt:lpstr>
      <vt:lpstr>Contingency Approaches to Leadership The Role of Context</vt:lpstr>
      <vt:lpstr>Vroom and Yetton- Leadership Decisions </vt:lpstr>
      <vt:lpstr>PowerPoint Presentation</vt:lpstr>
      <vt:lpstr>PowerPoint Presentation</vt:lpstr>
      <vt:lpstr>Democratic Decision Making Style</vt:lpstr>
      <vt:lpstr>PowerPoint Presentation</vt:lpstr>
      <vt:lpstr>PowerPoint Presentation</vt:lpstr>
      <vt:lpstr>Transformational leaders lead employees by aligning employee goals with the leader’s goals</vt:lpstr>
      <vt:lpstr>Authentic Leadership</vt:lpstr>
      <vt:lpstr>Servant Leadership</vt:lpstr>
      <vt:lpstr>Ethical Leadership</vt:lpstr>
    </vt:vector>
  </TitlesOfParts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Employment Law</dc:title>
  <dc:creator>hickoxs</dc:creator>
  <cp:lastModifiedBy>alisa karakozian</cp:lastModifiedBy>
  <cp:revision>306</cp:revision>
  <cp:lastPrinted>2013-03-25T05:57:36Z</cp:lastPrinted>
  <dcterms:created xsi:type="dcterms:W3CDTF">2010-09-15T18:12:36Z</dcterms:created>
  <dcterms:modified xsi:type="dcterms:W3CDTF">2019-11-19T22:40:15Z</dcterms:modified>
</cp:coreProperties>
</file>